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7"/>
  </p:notesMasterIdLst>
  <p:sldIdLst>
    <p:sldId id="265" r:id="rId3"/>
    <p:sldId id="271" r:id="rId4"/>
    <p:sldId id="266" r:id="rId5"/>
    <p:sldId id="269" r:id="rId6"/>
    <p:sldId id="270" r:id="rId7"/>
    <p:sldId id="275" r:id="rId8"/>
    <p:sldId id="281" r:id="rId9"/>
    <p:sldId id="273" r:id="rId10"/>
    <p:sldId id="277" r:id="rId11"/>
    <p:sldId id="285" r:id="rId12"/>
    <p:sldId id="288" r:id="rId13"/>
    <p:sldId id="289" r:id="rId14"/>
    <p:sldId id="28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5D7"/>
    <a:srgbClr val="E8C48C"/>
    <a:srgbClr val="000000"/>
    <a:srgbClr val="FFFFFF"/>
    <a:srgbClr val="FCFCFC"/>
    <a:srgbClr val="08ABD5"/>
    <a:srgbClr val="F6F6F7"/>
    <a:srgbClr val="E6E6E6"/>
    <a:srgbClr val="FAFAFA"/>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3289" autoAdjust="0"/>
  </p:normalViewPr>
  <p:slideViewPr>
    <p:cSldViewPr snapToGrid="0">
      <p:cViewPr varScale="1">
        <p:scale>
          <a:sx n="112" d="100"/>
          <a:sy n="112" d="100"/>
        </p:scale>
        <p:origin x="318"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12/04/2019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4/12/2019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3.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3.jpeg"/><Relationship Id="rId11" Type="http://schemas.openxmlformats.org/officeDocument/2006/relationships/image" Target="../media/image58.jpeg"/><Relationship Id="rId5" Type="http://schemas.openxmlformats.org/officeDocument/2006/relationships/image" Target="../media/image52.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jpeg"/></Relationships>
</file>

<file path=ppt/slides/_rels/slide14.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2.xml.rels><?xml version="1.0" encoding="UTF-8" standalone="yes"?>
<Relationships xmlns="http://schemas.openxmlformats.org/package/2006/relationships"><Relationship Id="rId3" Type="http://schemas.openxmlformats.org/officeDocument/2006/relationships/hyperlink" Target="https://earth.google.com/web/" TargetMode="Externa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hyperlink" Target="https://www.google.com/earth/versions/#earth-pr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sky.nci.org.au/ows/" TargetMode="Externa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130.56.242.19/geoglam.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130.56.242.19/geoglam.html"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hyperlink" Target="http://130.56.242.19/geoglam.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earth.google.com/web/" TargetMode="Externa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hyperlink" Target="https://earth.google.com/web/" TargetMode="External"/><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slideLayout" Target="../slideLayouts/slideLayout2.xml"/><Relationship Id="rId16" Type="http://schemas.openxmlformats.org/officeDocument/2006/relationships/image" Target="../media/image31.png"/><Relationship Id="rId1" Type="http://schemas.openxmlformats.org/officeDocument/2006/relationships/tags" Target="../tags/tag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347357"/>
            <a:ext cx="8689976" cy="552938"/>
          </a:xfrm>
        </p:spPr>
        <p:txBody>
          <a:bodyPr>
            <a:noAutofit/>
          </a:bodyPr>
          <a:lstStyle/>
          <a:p>
            <a:r>
              <a:rPr lang="en-US" sz="2400" b="1" cap="none">
                <a:effectLst>
                  <a:outerShdw blurRad="38100" dist="38100" dir="2700000" algn="tl">
                    <a:srgbClr val="000000">
                      <a:alpha val="43137"/>
                    </a:srgbClr>
                  </a:outerShdw>
                </a:effectLst>
              </a:rPr>
              <a:t>GskyGE_GEOGLAM </a:t>
            </a:r>
          </a:p>
          <a:p>
            <a:r>
              <a:rPr lang="en-US" sz="2400" b="1" cap="none">
                <a:effectLst>
                  <a:outerShdw blurRad="38100" dist="38100" dir="2700000" algn="tl">
                    <a:srgbClr val="000000">
                      <a:alpha val="43137"/>
                    </a:srgbClr>
                  </a:outerShdw>
                </a:effectLst>
              </a:rPr>
              <a:t> A web app to use Google Earth Web with GEOGLAM</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02 April,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mc:Choice xmlns:p14="http://schemas.microsoft.com/office/powerpoint/2010/main" Requires="p14">
      <p:transition spd="slow" p14:dur="2000" advTm="8010"/>
    </mc:Choice>
    <mc:Fallback>
      <p:transition spd="slow" advTm="80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using an inbuilt “</a:t>
            </a:r>
            <a:r>
              <a:rPr lang="en-US" sz="1100" b="1">
                <a:latin typeface="Calibri" panose="020F0502020204030204" pitchFamily="34" charset="0"/>
                <a:cs typeface="Calibri" panose="020F0502020204030204" pitchFamily="34" charset="0"/>
              </a:rPr>
              <a:t>Bbox Finder”</a:t>
            </a:r>
            <a:r>
              <a:rPr lang="en-US" sz="110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0880187D-B75D-4BD8-B484-31FB1AA16C3C}"/>
              </a:ext>
            </a:extLst>
          </p:cNvPr>
          <p:cNvPicPr>
            <a:picLocks noChangeAspect="1"/>
          </p:cNvPicPr>
          <p:nvPr/>
        </p:nvPicPr>
        <p:blipFill>
          <a:blip r:embed="rId3"/>
          <a:stretch>
            <a:fillRect/>
          </a:stretch>
        </p:blipFill>
        <p:spPr>
          <a:xfrm>
            <a:off x="922564" y="3471109"/>
            <a:ext cx="4068180" cy="2139455"/>
          </a:xfrm>
          <a:prstGeom prst="rect">
            <a:avLst/>
          </a:prstGeom>
          <a:ln w="3175">
            <a:solidFill>
              <a:schemeClr val="tx1"/>
            </a:solidFill>
          </a:ln>
        </p:spPr>
      </p:pic>
      <p:sp>
        <p:nvSpPr>
          <p:cNvPr id="13" name="Rectangle 12">
            <a:extLst>
              <a:ext uri="{FF2B5EF4-FFF2-40B4-BE49-F238E27FC236}">
                <a16:creationId xmlns:a16="http://schemas.microsoft.com/office/drawing/2014/main" id="{F36BBE9D-1446-446F-B1FE-1866BC2F8133}"/>
              </a:ext>
            </a:extLst>
          </p:cNvPr>
          <p:cNvSpPr/>
          <p:nvPr/>
        </p:nvSpPr>
        <p:spPr>
          <a:xfrm>
            <a:off x="953038" y="3931064"/>
            <a:ext cx="127443" cy="111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1CEEBF45-9BF4-4191-BBAA-58B4E1D69296}"/>
              </a:ext>
            </a:extLst>
          </p:cNvPr>
          <p:cNvPicPr>
            <a:picLocks noChangeAspect="1"/>
          </p:cNvPicPr>
          <p:nvPr/>
        </p:nvPicPr>
        <p:blipFill>
          <a:blip r:embed="rId4"/>
          <a:stretch>
            <a:fillRect/>
          </a:stretch>
        </p:blipFill>
        <p:spPr>
          <a:xfrm>
            <a:off x="922564" y="2012281"/>
            <a:ext cx="5380952" cy="1371429"/>
          </a:xfrm>
          <a:prstGeom prst="rect">
            <a:avLst/>
          </a:prstGeom>
          <a:ln w="3175">
            <a:solidFill>
              <a:schemeClr val="tx1"/>
            </a:solidFill>
          </a:ln>
        </p:spPr>
      </p:pic>
      <p:sp>
        <p:nvSpPr>
          <p:cNvPr id="15" name="Rectangle 14">
            <a:extLst>
              <a:ext uri="{FF2B5EF4-FFF2-40B4-BE49-F238E27FC236}">
                <a16:creationId xmlns:a16="http://schemas.microsoft.com/office/drawing/2014/main" id="{776C7C21-C2F9-4559-A7E0-4F75524C6E47}"/>
              </a:ext>
            </a:extLst>
          </p:cNvPr>
          <p:cNvSpPr/>
          <p:nvPr/>
        </p:nvSpPr>
        <p:spPr>
          <a:xfrm>
            <a:off x="5315484" y="2461189"/>
            <a:ext cx="756000" cy="196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ACD07767-15C4-49BB-AE86-BD231A3761EF}"/>
              </a:ext>
            </a:extLst>
          </p:cNvPr>
          <p:cNvPicPr>
            <a:picLocks noChangeAspect="1"/>
          </p:cNvPicPr>
          <p:nvPr/>
        </p:nvPicPr>
        <p:blipFill>
          <a:blip r:embed="rId5"/>
          <a:stretch>
            <a:fillRect/>
          </a:stretch>
        </p:blipFill>
        <p:spPr>
          <a:xfrm>
            <a:off x="922564" y="3471109"/>
            <a:ext cx="4071057" cy="2139455"/>
          </a:xfrm>
          <a:prstGeom prst="rect">
            <a:avLst/>
          </a:prstGeom>
        </p:spPr>
      </p:pic>
      <p:sp>
        <p:nvSpPr>
          <p:cNvPr id="18" name="Rectangle 17">
            <a:extLst>
              <a:ext uri="{FF2B5EF4-FFF2-40B4-BE49-F238E27FC236}">
                <a16:creationId xmlns:a16="http://schemas.microsoft.com/office/drawing/2014/main" id="{98C8D34D-A703-4698-9D76-6957F727974B}"/>
              </a:ext>
            </a:extLst>
          </p:cNvPr>
          <p:cNvSpPr/>
          <p:nvPr/>
        </p:nvSpPr>
        <p:spPr>
          <a:xfrm>
            <a:off x="2307365" y="2492341"/>
            <a:ext cx="2273181" cy="134249"/>
          </a:xfrm>
          <a:prstGeom prst="rect">
            <a:avLst/>
          </a:prstGeom>
          <a:solidFill>
            <a:srgbClr val="F7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12C62A7B-6F66-4AB2-9003-B74C60E88297}"/>
              </a:ext>
            </a:extLst>
          </p:cNvPr>
          <p:cNvSpPr/>
          <p:nvPr/>
        </p:nvSpPr>
        <p:spPr>
          <a:xfrm>
            <a:off x="6096000" y="2461189"/>
            <a:ext cx="207516" cy="196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3B5F27CE-5660-4363-BE28-E2291F6BA685}"/>
              </a:ext>
            </a:extLst>
          </p:cNvPr>
          <p:cNvPicPr>
            <a:picLocks noChangeAspect="1"/>
          </p:cNvPicPr>
          <p:nvPr/>
        </p:nvPicPr>
        <p:blipFill>
          <a:blip r:embed="rId6"/>
          <a:stretch>
            <a:fillRect/>
          </a:stretch>
        </p:blipFill>
        <p:spPr>
          <a:xfrm>
            <a:off x="6373532" y="2012281"/>
            <a:ext cx="4024800" cy="3610783"/>
          </a:xfrm>
          <a:prstGeom prst="rect">
            <a:avLst/>
          </a:prstGeom>
        </p:spPr>
      </p:pic>
    </p:spTree>
    <p:custDataLst>
      <p:tags r:id="rId1"/>
    </p:custDataLst>
    <p:extLst>
      <p:ext uri="{BB962C8B-B14F-4D97-AF65-F5344CB8AC3E}">
        <p14:creationId xmlns:p14="http://schemas.microsoft.com/office/powerpoint/2010/main" val="3459608283"/>
      </p:ext>
    </p:extLst>
  </p:cSld>
  <p:clrMapOvr>
    <a:masterClrMapping/>
  </p:clrMapOvr>
  <mc:AlternateContent xmlns:mc="http://schemas.openxmlformats.org/markup-compatibility/2006">
    <mc:Choice xmlns:p14="http://schemas.microsoft.com/office/powerpoint/2010/main" Requires="p14">
      <p:transition spd="slow" p14:dur="2000" advTm="24583"/>
    </mc:Choice>
    <mc:Fallback>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anim calcmode="lin" valueType="num">
                                      <p:cBhvr>
                                        <p:cTn id="20" dur="2000" fill="hold"/>
                                        <p:tgtEl>
                                          <p:spTgt spid="13"/>
                                        </p:tgtEl>
                                        <p:attrNameLst>
                                          <p:attrName>ppt_w</p:attrName>
                                        </p:attrNameLst>
                                      </p:cBhvr>
                                      <p:tavLst>
                                        <p:tav tm="0" fmla="#ppt_w*sin(2.5*pi*$)">
                                          <p:val>
                                            <p:fltVal val="0"/>
                                          </p:val>
                                        </p:tav>
                                        <p:tav tm="100000">
                                          <p:val>
                                            <p:fltVal val="1"/>
                                          </p:val>
                                        </p:tav>
                                      </p:tavLst>
                                    </p:anim>
                                    <p:anim calcmode="lin" valueType="num">
                                      <p:cBhvr>
                                        <p:cTn id="2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anim calcmode="lin" valueType="num">
                                      <p:cBhvr>
                                        <p:cTn id="32" dur="2000" fill="hold"/>
                                        <p:tgtEl>
                                          <p:spTgt spid="22"/>
                                        </p:tgtEl>
                                        <p:attrNameLst>
                                          <p:attrName>ppt_w</p:attrName>
                                        </p:attrNameLst>
                                      </p:cBhvr>
                                      <p:tavLst>
                                        <p:tav tm="0" fmla="#ppt_w*sin(2.5*pi*$)">
                                          <p:val>
                                            <p:fltVal val="0"/>
                                          </p:val>
                                        </p:tav>
                                        <p:tav tm="100000">
                                          <p:val>
                                            <p:fltVal val="1"/>
                                          </p:val>
                                        </p:tav>
                                      </p:tavLst>
                                    </p:anim>
                                    <p:anim calcmode="lin" valueType="num">
                                      <p:cBhvr>
                                        <p:cTn id="3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randombar(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P spid="18"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 (Contd.)</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632716" y="941082"/>
            <a:ext cx="6510500"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 Mobile - 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section describes the use of GskyGE on mobiles. Firstly, the VPN and Google Earth Apps must be installed.</a:t>
            </a:r>
            <a:endParaRPr lang="en-AU" sz="110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355001252"/>
      </p:ext>
    </p:extLst>
  </p:cSld>
  <p:clrMapOvr>
    <a:masterClrMapping/>
  </p:clrMapOvr>
  <mc:AlternateContent xmlns:mc="http://schemas.openxmlformats.org/markup-compatibility/2006">
    <mc:Choice xmlns:p14="http://schemas.microsoft.com/office/powerpoint/2010/main" Requires="p14">
      <p:transition spd="slow" p14:dur="2000" advTm="50120"/>
    </mc:Choice>
    <mc:Fallback>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randombar(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475544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GskyGE on Google Earth Mobile </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10363" y="941082"/>
            <a:ext cx="475521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Google Earth App</a:t>
            </a:r>
          </a:p>
        </p:txBody>
      </p:sp>
      <p:pic>
        <p:nvPicPr>
          <p:cNvPr id="5122" name="Picture 2" descr="46363125-6142-498f-bf4b-47a15db306f2@ausprd01">
            <a:extLst>
              <a:ext uri="{FF2B5EF4-FFF2-40B4-BE49-F238E27FC236}">
                <a16:creationId xmlns:a16="http://schemas.microsoft.com/office/drawing/2014/main" id="{AA62067F-36E6-4D2A-A274-AB5576229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7"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3FD0A94-EB71-4F2C-B028-04255B2C9427}"/>
              </a:ext>
            </a:extLst>
          </p:cNvPr>
          <p:cNvSpPr/>
          <p:nvPr/>
        </p:nvSpPr>
        <p:spPr>
          <a:xfrm>
            <a:off x="2012202" y="2350094"/>
            <a:ext cx="184067"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3" name="Picture 3" descr="b5f20d4f-6495-4905-95f7-16e609260ddb@ausprd01">
            <a:extLst>
              <a:ext uri="{FF2B5EF4-FFF2-40B4-BE49-F238E27FC236}">
                <a16:creationId xmlns:a16="http://schemas.microsoft.com/office/drawing/2014/main" id="{0B8F06A3-3B6F-4B33-BE25-4FB70D944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039"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74CA4D2-AE1A-43B2-A046-D5D4635B85B3}"/>
              </a:ext>
            </a:extLst>
          </p:cNvPr>
          <p:cNvSpPr/>
          <p:nvPr/>
        </p:nvSpPr>
        <p:spPr>
          <a:xfrm>
            <a:off x="3835537" y="2358639"/>
            <a:ext cx="434019"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4" name="Picture 4" descr="34153738-fcf1-4c41-aacb-15d9c0c0e2ba@ausprd01">
            <a:extLst>
              <a:ext uri="{FF2B5EF4-FFF2-40B4-BE49-F238E27FC236}">
                <a16:creationId xmlns:a16="http://schemas.microsoft.com/office/drawing/2014/main" id="{0712FBB0-941B-48CE-8200-B11AFADEC4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9564"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125" name="Picture 5" descr="f5aa6807-0aa1-4f08-a8fd-04e820b0ddd2@ausprd01">
            <a:extLst>
              <a:ext uri="{FF2B5EF4-FFF2-40B4-BE49-F238E27FC236}">
                <a16:creationId xmlns:a16="http://schemas.microsoft.com/office/drawing/2014/main" id="{F6FC576B-2430-4B94-8BB0-0FE271EA88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120" y="1790834"/>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96174591"/>
      </p:ext>
    </p:extLst>
  </p:cSld>
  <p:clrMapOvr>
    <a:masterClrMapping/>
  </p:clrMapOvr>
  <mc:AlternateContent xmlns:mc="http://schemas.openxmlformats.org/markup-compatibility/2006">
    <mc:Choice xmlns:p14="http://schemas.microsoft.com/office/powerpoint/2010/main" Requires="p14">
      <p:transition spd="slow" p14:dur="2000" advTm="19871"/>
    </mc:Choice>
    <mc:Fallback>
      <p:transition spd="slow" advTm="19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fade">
                                      <p:cBhvr>
                                        <p:cTn id="19" dur="500"/>
                                        <p:tgtEl>
                                          <p:spTgt spid="51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000"/>
                                        <p:tgtEl>
                                          <p:spTgt spid="26"/>
                                        </p:tgtEl>
                                      </p:cBhvr>
                                    </p:animEffect>
                                    <p:anim calcmode="lin" valueType="num">
                                      <p:cBhvr>
                                        <p:cTn id="25" dur="2000" fill="hold"/>
                                        <p:tgtEl>
                                          <p:spTgt spid="26"/>
                                        </p:tgtEl>
                                        <p:attrNameLst>
                                          <p:attrName>ppt_w</p:attrName>
                                        </p:attrNameLst>
                                      </p:cBhvr>
                                      <p:tavLst>
                                        <p:tav tm="0" fmla="#ppt_w*sin(2.5*pi*$)">
                                          <p:val>
                                            <p:fltVal val="0"/>
                                          </p:val>
                                        </p:tav>
                                        <p:tav tm="100000">
                                          <p:val>
                                            <p:fltVal val="1"/>
                                          </p:val>
                                        </p:tav>
                                      </p:tavLst>
                                    </p:anim>
                                    <p:anim calcmode="lin" valueType="num">
                                      <p:cBhvr>
                                        <p:cTn id="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Effect transition="in" filter="fade">
                                      <p:cBhvr>
                                        <p:cTn id="31" dur="500"/>
                                        <p:tgtEl>
                                          <p:spTgt spid="51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24"/>
                                        </p:tgtEl>
                                        <p:attrNameLst>
                                          <p:attrName>style.visibility</p:attrName>
                                        </p:attrNameLst>
                                      </p:cBhvr>
                                      <p:to>
                                        <p:strVal val="visible"/>
                                      </p:to>
                                    </p:set>
                                    <p:animEffect transition="in" filter="fade">
                                      <p:cBhvr>
                                        <p:cTn id="36" dur="500"/>
                                        <p:tgtEl>
                                          <p:spTgt spid="512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horizont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End of Slides</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751368" y="941082"/>
            <a:ext cx="6273192"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GskyGE on Google Earth Mobile</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368544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section describes the use of GskyGE on mobiles.</a:t>
            </a:r>
            <a:endParaRPr lang="en-AU" sz="1100">
              <a:latin typeface="Calibri" panose="020F0502020204030204" pitchFamily="34" charset="0"/>
              <a:cs typeface="Calibri" panose="020F0502020204030204" pitchFamily="34" charset="0"/>
            </a:endParaRPr>
          </a:p>
        </p:txBody>
      </p:sp>
      <p:pic>
        <p:nvPicPr>
          <p:cNvPr id="3075" name="Picture 3" descr="44409dba-c6d9-4f92-b83b-caf325e92885@ausprd01">
            <a:extLst>
              <a:ext uri="{FF2B5EF4-FFF2-40B4-BE49-F238E27FC236}">
                <a16:creationId xmlns:a16="http://schemas.microsoft.com/office/drawing/2014/main" id="{5F0E7131-E11E-4494-8404-5B279289E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65" y="1976005"/>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969D28-65CC-4B86-961E-FFADF55583E4}"/>
              </a:ext>
            </a:extLst>
          </p:cNvPr>
          <p:cNvSpPr/>
          <p:nvPr/>
        </p:nvSpPr>
        <p:spPr>
          <a:xfrm>
            <a:off x="1273323" y="3367043"/>
            <a:ext cx="640935" cy="13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3766086A-A063-475E-A83C-81DD7267AD34}"/>
              </a:ext>
            </a:extLst>
          </p:cNvPr>
          <p:cNvSpPr/>
          <p:nvPr/>
        </p:nvSpPr>
        <p:spPr>
          <a:xfrm>
            <a:off x="1273323" y="3710389"/>
            <a:ext cx="640935" cy="13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D23817A1-E025-4F41-BA59-CB643AF55628}"/>
              </a:ext>
            </a:extLst>
          </p:cNvPr>
          <p:cNvSpPr/>
          <p:nvPr/>
        </p:nvSpPr>
        <p:spPr>
          <a:xfrm>
            <a:off x="1469876" y="4337942"/>
            <a:ext cx="640935"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0E390491-FD95-42DD-9B61-841E85474448}"/>
              </a:ext>
            </a:extLst>
          </p:cNvPr>
          <p:cNvSpPr/>
          <p:nvPr/>
        </p:nvSpPr>
        <p:spPr>
          <a:xfrm>
            <a:off x="1112960" y="4585258"/>
            <a:ext cx="1368000"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ad1e8636-7cf3-4ffc-b834-9a1a1acddeec@ausprd01">
            <a:extLst>
              <a:ext uri="{FF2B5EF4-FFF2-40B4-BE49-F238E27FC236}">
                <a16:creationId xmlns:a16="http://schemas.microsoft.com/office/drawing/2014/main" id="{53AC7017-A65F-4EBF-ABA1-56902FBEE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0718" y="1976004"/>
            <a:ext cx="2068911" cy="37240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429A0C0-973F-46E4-859D-2FD1EB4645DA}"/>
              </a:ext>
            </a:extLst>
          </p:cNvPr>
          <p:cNvSpPr/>
          <p:nvPr/>
        </p:nvSpPr>
        <p:spPr>
          <a:xfrm>
            <a:off x="3451274" y="4629663"/>
            <a:ext cx="1027798"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7" name="Picture 5" descr="c683de57-2a8f-4899-bc1c-0fce41e2d807@ausprd01">
            <a:extLst>
              <a:ext uri="{FF2B5EF4-FFF2-40B4-BE49-F238E27FC236}">
                <a16:creationId xmlns:a16="http://schemas.microsoft.com/office/drawing/2014/main" id="{99A41EB0-3946-4D8A-95FD-C9C1C55CE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7672" y="1976004"/>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8" name="Picture 6" descr="9dda49a3-7c43-4cc5-9812-ea03e260950e@ausprd01">
            <a:extLst>
              <a:ext uri="{FF2B5EF4-FFF2-40B4-BE49-F238E27FC236}">
                <a16:creationId xmlns:a16="http://schemas.microsoft.com/office/drawing/2014/main" id="{DEECB1E1-FDEB-498A-A226-923BB8074C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813" y="1976005"/>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DB85FDC9-4B8D-44F7-A3AE-D43335F6F504}"/>
              </a:ext>
            </a:extLst>
          </p:cNvPr>
          <p:cNvSpPr/>
          <p:nvPr/>
        </p:nvSpPr>
        <p:spPr>
          <a:xfrm>
            <a:off x="7355817" y="2997416"/>
            <a:ext cx="638182"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9" name="Picture 7" descr="319cfb3a-e642-4935-88b6-5defd0fece9c@ausprd01">
            <a:extLst>
              <a:ext uri="{FF2B5EF4-FFF2-40B4-BE49-F238E27FC236}">
                <a16:creationId xmlns:a16="http://schemas.microsoft.com/office/drawing/2014/main" id="{EECE9B59-E52D-4AE6-9D04-9AB15E1168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626" y="1965662"/>
            <a:ext cx="2076098" cy="37369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AAA50D44-8400-4E1E-896C-AF89F7649D39}"/>
              </a:ext>
            </a:extLst>
          </p:cNvPr>
          <p:cNvSpPr/>
          <p:nvPr/>
        </p:nvSpPr>
        <p:spPr>
          <a:xfrm>
            <a:off x="7562499" y="2608824"/>
            <a:ext cx="479475"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80" name="Picture 8" descr="89ed8604-66d0-4a8b-9b38-819088305860@ausprd01">
            <a:extLst>
              <a:ext uri="{FF2B5EF4-FFF2-40B4-BE49-F238E27FC236}">
                <a16:creationId xmlns:a16="http://schemas.microsoft.com/office/drawing/2014/main" id="{76464371-82E9-43EB-8E37-C50229B7D5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1014" y="1965662"/>
            <a:ext cx="2076098" cy="37369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0BF8DB91-6108-4E27-94B9-C8CBEDD6ED64}"/>
              </a:ext>
            </a:extLst>
          </p:cNvPr>
          <p:cNvSpPr/>
          <p:nvPr/>
        </p:nvSpPr>
        <p:spPr>
          <a:xfrm>
            <a:off x="9034870" y="2525075"/>
            <a:ext cx="203343"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9" descr="30960d94-af4a-4f2d-8279-99079a18b1b3@ausprd01">
            <a:extLst>
              <a:ext uri="{FF2B5EF4-FFF2-40B4-BE49-F238E27FC236}">
                <a16:creationId xmlns:a16="http://schemas.microsoft.com/office/drawing/2014/main" id="{D50F1FCC-2594-4037-9A3F-CFD30DF265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4626" y="1965662"/>
            <a:ext cx="2074657"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04dfd7cb-5930-4b24-bb0f-3a1e22d1d0f6@ausprd01">
            <a:extLst>
              <a:ext uri="{FF2B5EF4-FFF2-40B4-BE49-F238E27FC236}">
                <a16:creationId xmlns:a16="http://schemas.microsoft.com/office/drawing/2014/main" id="{A7E9900F-04C8-416C-B3DA-2756D0FC3E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41015" y="1965663"/>
            <a:ext cx="2074656"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8CD423C5-3D54-48A4-815D-AE2A36724467}"/>
              </a:ext>
            </a:extLst>
          </p:cNvPr>
          <p:cNvSpPr/>
          <p:nvPr/>
        </p:nvSpPr>
        <p:spPr>
          <a:xfrm>
            <a:off x="7277016" y="2470617"/>
            <a:ext cx="270650" cy="2422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83" name="Picture 11" descr="6ca66357-e0e7-4e42-8507-6f885048c01e@ausprd01">
            <a:extLst>
              <a:ext uri="{FF2B5EF4-FFF2-40B4-BE49-F238E27FC236}">
                <a16:creationId xmlns:a16="http://schemas.microsoft.com/office/drawing/2014/main" id="{459161DA-9862-4C4F-B2C9-45A43132F8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24626" y="1965662"/>
            <a:ext cx="2074657"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a:extLst>
              <a:ext uri="{FF2B5EF4-FFF2-40B4-BE49-F238E27FC236}">
                <a16:creationId xmlns:a16="http://schemas.microsoft.com/office/drawing/2014/main" id="{A554C838-F0F2-4EDA-A254-44A8032600EB}"/>
              </a:ext>
            </a:extLst>
          </p:cNvPr>
          <p:cNvSpPr/>
          <p:nvPr/>
        </p:nvSpPr>
        <p:spPr>
          <a:xfrm>
            <a:off x="9050632" y="2158245"/>
            <a:ext cx="184857"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2423BCE-FCED-41A1-AC7B-C51892B68840}"/>
              </a:ext>
            </a:extLst>
          </p:cNvPr>
          <p:cNvSpPr/>
          <p:nvPr/>
        </p:nvSpPr>
        <p:spPr>
          <a:xfrm>
            <a:off x="7224626" y="2392812"/>
            <a:ext cx="2068911" cy="44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878DA7BC-7F97-439C-9610-84EC7458894B}"/>
              </a:ext>
            </a:extLst>
          </p:cNvPr>
          <p:cNvSpPr/>
          <p:nvPr/>
        </p:nvSpPr>
        <p:spPr>
          <a:xfrm>
            <a:off x="5129532" y="2158245"/>
            <a:ext cx="203343"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448922354"/>
      </p:ext>
    </p:extLst>
  </p:cSld>
  <p:clrMapOvr>
    <a:masterClrMapping/>
  </p:clrMapOvr>
  <mc:AlternateContent xmlns:mc="http://schemas.openxmlformats.org/markup-compatibility/2006">
    <mc:Choice xmlns:p14="http://schemas.microsoft.com/office/powerpoint/2010/main" Requires="p14">
      <p:transition spd="slow" p14:dur="2000" advTm="51495"/>
    </mc:Choice>
    <mc:Fallback>
      <p:transition spd="slow" advTm="514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000"/>
                                        <p:tgtEl>
                                          <p:spTgt spid="20"/>
                                        </p:tgtEl>
                                      </p:cBhvr>
                                    </p:animEffect>
                                    <p:anim calcmode="lin" valueType="num">
                                      <p:cBhvr>
                                        <p:cTn id="20" dur="2000" fill="hold"/>
                                        <p:tgtEl>
                                          <p:spTgt spid="20"/>
                                        </p:tgtEl>
                                        <p:attrNameLst>
                                          <p:attrName>ppt_w</p:attrName>
                                        </p:attrNameLst>
                                      </p:cBhvr>
                                      <p:tavLst>
                                        <p:tav tm="0" fmla="#ppt_w*sin(2.5*pi*$)">
                                          <p:val>
                                            <p:fltVal val="0"/>
                                          </p:val>
                                        </p:tav>
                                        <p:tav tm="100000">
                                          <p:val>
                                            <p:fltVal val="1"/>
                                          </p:val>
                                        </p:tav>
                                      </p:tavLst>
                                    </p:anim>
                                    <p:anim calcmode="lin" valueType="num">
                                      <p:cBhvr>
                                        <p:cTn id="21"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000"/>
                                        <p:tgtEl>
                                          <p:spTgt spid="21"/>
                                        </p:tgtEl>
                                      </p:cBhvr>
                                    </p:animEffect>
                                    <p:anim calcmode="lin" valueType="num">
                                      <p:cBhvr>
                                        <p:cTn id="27" dur="2000" fill="hold"/>
                                        <p:tgtEl>
                                          <p:spTgt spid="21"/>
                                        </p:tgtEl>
                                        <p:attrNameLst>
                                          <p:attrName>ppt_w</p:attrName>
                                        </p:attrNameLst>
                                      </p:cBhvr>
                                      <p:tavLst>
                                        <p:tav tm="0" fmla="#ppt_w*sin(2.5*pi*$)">
                                          <p:val>
                                            <p:fltVal val="0"/>
                                          </p:val>
                                        </p:tav>
                                        <p:tav tm="100000">
                                          <p:val>
                                            <p:fltVal val="1"/>
                                          </p:val>
                                        </p:tav>
                                      </p:tavLst>
                                    </p:anim>
                                    <p:anim calcmode="lin" valueType="num">
                                      <p:cBhvr>
                                        <p:cTn id="2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000"/>
                                        <p:tgtEl>
                                          <p:spTgt spid="23"/>
                                        </p:tgtEl>
                                      </p:cBhvr>
                                    </p:animEffect>
                                    <p:anim calcmode="lin" valueType="num">
                                      <p:cBhvr>
                                        <p:cTn id="34" dur="2000" fill="hold"/>
                                        <p:tgtEl>
                                          <p:spTgt spid="23"/>
                                        </p:tgtEl>
                                        <p:attrNameLst>
                                          <p:attrName>ppt_w</p:attrName>
                                        </p:attrNameLst>
                                      </p:cBhvr>
                                      <p:tavLst>
                                        <p:tav tm="0" fmla="#ppt_w*sin(2.5*pi*$)">
                                          <p:val>
                                            <p:fltVal val="0"/>
                                          </p:val>
                                        </p:tav>
                                        <p:tav tm="100000">
                                          <p:val>
                                            <p:fltVal val="1"/>
                                          </p:val>
                                        </p:tav>
                                      </p:tavLst>
                                    </p:anim>
                                    <p:anim calcmode="lin" valueType="num">
                                      <p:cBhvr>
                                        <p:cTn id="35"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76"/>
                                        </p:tgtEl>
                                        <p:attrNameLst>
                                          <p:attrName>style.visibility</p:attrName>
                                        </p:attrNameLst>
                                      </p:cBhvr>
                                      <p:to>
                                        <p:strVal val="visible"/>
                                      </p:to>
                                    </p:set>
                                    <p:animEffect transition="in" filter="fade">
                                      <p:cBhvr>
                                        <p:cTn id="40" dur="500"/>
                                        <p:tgtEl>
                                          <p:spTgt spid="3076"/>
                                        </p:tgtEl>
                                      </p:cBhvr>
                                    </p:animEffect>
                                  </p:childTnLst>
                                </p:cTn>
                              </p:par>
                            </p:childTnLst>
                          </p:cTn>
                        </p:par>
                      </p:childTnLst>
                    </p:cTn>
                  </p:par>
                  <p:par>
                    <p:cTn id="41" fill="hold">
                      <p:stCondLst>
                        <p:cond delay="indefinite"/>
                      </p:stCondLst>
                      <p:childTnLst>
                        <p:par>
                          <p:cTn id="42" fill="hold">
                            <p:stCondLst>
                              <p:cond delay="0"/>
                            </p:stCondLst>
                            <p:childTnLst>
                              <p:par>
                                <p:cTn id="43" presetID="45"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2000"/>
                                        <p:tgtEl>
                                          <p:spTgt spid="24"/>
                                        </p:tgtEl>
                                      </p:cBhvr>
                                    </p:animEffect>
                                    <p:anim calcmode="lin" valueType="num">
                                      <p:cBhvr>
                                        <p:cTn id="46" dur="2000" fill="hold"/>
                                        <p:tgtEl>
                                          <p:spTgt spid="24"/>
                                        </p:tgtEl>
                                        <p:attrNameLst>
                                          <p:attrName>ppt_w</p:attrName>
                                        </p:attrNameLst>
                                      </p:cBhvr>
                                      <p:tavLst>
                                        <p:tav tm="0" fmla="#ppt_w*sin(2.5*pi*$)">
                                          <p:val>
                                            <p:fltVal val="0"/>
                                          </p:val>
                                        </p:tav>
                                        <p:tav tm="100000">
                                          <p:val>
                                            <p:fltVal val="1"/>
                                          </p:val>
                                        </p:tav>
                                      </p:tavLst>
                                    </p:anim>
                                    <p:anim calcmode="lin" valueType="num">
                                      <p:cBhvr>
                                        <p:cTn id="47"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77"/>
                                        </p:tgtEl>
                                        <p:attrNameLst>
                                          <p:attrName>style.visibility</p:attrName>
                                        </p:attrNameLst>
                                      </p:cBhvr>
                                      <p:to>
                                        <p:strVal val="visible"/>
                                      </p:to>
                                    </p:set>
                                    <p:animEffect transition="in" filter="fade">
                                      <p:cBhvr>
                                        <p:cTn id="52" dur="500"/>
                                        <p:tgtEl>
                                          <p:spTgt spid="3077"/>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000"/>
                                        <p:tgtEl>
                                          <p:spTgt spid="39"/>
                                        </p:tgtEl>
                                      </p:cBhvr>
                                    </p:animEffect>
                                    <p:anim calcmode="lin" valueType="num">
                                      <p:cBhvr>
                                        <p:cTn id="58" dur="2000" fill="hold"/>
                                        <p:tgtEl>
                                          <p:spTgt spid="39"/>
                                        </p:tgtEl>
                                        <p:attrNameLst>
                                          <p:attrName>ppt_w</p:attrName>
                                        </p:attrNameLst>
                                      </p:cBhvr>
                                      <p:tavLst>
                                        <p:tav tm="0" fmla="#ppt_w*sin(2.5*pi*$)">
                                          <p:val>
                                            <p:fltVal val="0"/>
                                          </p:val>
                                        </p:tav>
                                        <p:tav tm="100000">
                                          <p:val>
                                            <p:fltVal val="1"/>
                                          </p:val>
                                        </p:tav>
                                      </p:tavLst>
                                    </p:anim>
                                    <p:anim calcmode="lin" valueType="num">
                                      <p:cBhvr>
                                        <p:cTn id="5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078"/>
                                        </p:tgtEl>
                                        <p:attrNameLst>
                                          <p:attrName>style.visibility</p:attrName>
                                        </p:attrNameLst>
                                      </p:cBhvr>
                                      <p:to>
                                        <p:strVal val="visible"/>
                                      </p:to>
                                    </p:set>
                                    <p:animEffect transition="in" filter="fade">
                                      <p:cBhvr>
                                        <p:cTn id="64" dur="500"/>
                                        <p:tgtEl>
                                          <p:spTgt spid="3078"/>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2000"/>
                                        <p:tgtEl>
                                          <p:spTgt spid="27"/>
                                        </p:tgtEl>
                                      </p:cBhvr>
                                    </p:animEffect>
                                    <p:anim calcmode="lin" valueType="num">
                                      <p:cBhvr>
                                        <p:cTn id="70" dur="2000" fill="hold"/>
                                        <p:tgtEl>
                                          <p:spTgt spid="27"/>
                                        </p:tgtEl>
                                        <p:attrNameLst>
                                          <p:attrName>ppt_w</p:attrName>
                                        </p:attrNameLst>
                                      </p:cBhvr>
                                      <p:tavLst>
                                        <p:tav tm="0" fmla="#ppt_w*sin(2.5*pi*$)">
                                          <p:val>
                                            <p:fltVal val="0"/>
                                          </p:val>
                                        </p:tav>
                                        <p:tav tm="100000">
                                          <p:val>
                                            <p:fltVal val="1"/>
                                          </p:val>
                                        </p:tav>
                                      </p:tavLst>
                                    </p:anim>
                                    <p:anim calcmode="lin" valueType="num">
                                      <p:cBhvr>
                                        <p:cTn id="71"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079"/>
                                        </p:tgtEl>
                                        <p:attrNameLst>
                                          <p:attrName>style.visibility</p:attrName>
                                        </p:attrNameLst>
                                      </p:cBhvr>
                                      <p:to>
                                        <p:strVal val="visible"/>
                                      </p:to>
                                    </p:set>
                                    <p:animEffect transition="in" filter="fade">
                                      <p:cBhvr>
                                        <p:cTn id="76" dur="500"/>
                                        <p:tgtEl>
                                          <p:spTgt spid="3079"/>
                                        </p:tgtEl>
                                      </p:cBhvr>
                                    </p:animEffect>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2000"/>
                                        <p:tgtEl>
                                          <p:spTgt spid="29"/>
                                        </p:tgtEl>
                                      </p:cBhvr>
                                    </p:animEffect>
                                    <p:anim calcmode="lin" valueType="num">
                                      <p:cBhvr>
                                        <p:cTn id="82" dur="2000" fill="hold"/>
                                        <p:tgtEl>
                                          <p:spTgt spid="29"/>
                                        </p:tgtEl>
                                        <p:attrNameLst>
                                          <p:attrName>ppt_w</p:attrName>
                                        </p:attrNameLst>
                                      </p:cBhvr>
                                      <p:tavLst>
                                        <p:tav tm="0" fmla="#ppt_w*sin(2.5*pi*$)">
                                          <p:val>
                                            <p:fltVal val="0"/>
                                          </p:val>
                                        </p:tav>
                                        <p:tav tm="100000">
                                          <p:val>
                                            <p:fltVal val="1"/>
                                          </p:val>
                                        </p:tav>
                                      </p:tavLst>
                                    </p:anim>
                                    <p:anim calcmode="lin" valueType="num">
                                      <p:cBhvr>
                                        <p:cTn id="83"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080"/>
                                        </p:tgtEl>
                                        <p:attrNameLst>
                                          <p:attrName>style.visibility</p:attrName>
                                        </p:attrNameLst>
                                      </p:cBhvr>
                                      <p:to>
                                        <p:strVal val="visible"/>
                                      </p:to>
                                    </p:set>
                                    <p:animEffect transition="in" filter="fade">
                                      <p:cBhvr>
                                        <p:cTn id="88" dur="500"/>
                                        <p:tgtEl>
                                          <p:spTgt spid="3080"/>
                                        </p:tgtEl>
                                      </p:cBhvr>
                                    </p:animEffect>
                                  </p:childTnLst>
                                </p:cTn>
                              </p:par>
                            </p:childTnLst>
                          </p:cTn>
                        </p:par>
                      </p:childTnLst>
                    </p:cTn>
                  </p:par>
                  <p:par>
                    <p:cTn id="89" fill="hold">
                      <p:stCondLst>
                        <p:cond delay="indefinite"/>
                      </p:stCondLst>
                      <p:childTnLst>
                        <p:par>
                          <p:cTn id="90" fill="hold">
                            <p:stCondLst>
                              <p:cond delay="0"/>
                            </p:stCondLst>
                            <p:childTnLst>
                              <p:par>
                                <p:cTn id="91" presetID="45" presetClass="entr" presetSubtype="0"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2000"/>
                                        <p:tgtEl>
                                          <p:spTgt spid="32"/>
                                        </p:tgtEl>
                                      </p:cBhvr>
                                    </p:animEffect>
                                    <p:anim calcmode="lin" valueType="num">
                                      <p:cBhvr>
                                        <p:cTn id="94" dur="2000" fill="hold"/>
                                        <p:tgtEl>
                                          <p:spTgt spid="32"/>
                                        </p:tgtEl>
                                        <p:attrNameLst>
                                          <p:attrName>ppt_w</p:attrName>
                                        </p:attrNameLst>
                                      </p:cBhvr>
                                      <p:tavLst>
                                        <p:tav tm="0" fmla="#ppt_w*sin(2.5*pi*$)">
                                          <p:val>
                                            <p:fltVal val="0"/>
                                          </p:val>
                                        </p:tav>
                                        <p:tav tm="100000">
                                          <p:val>
                                            <p:fltVal val="1"/>
                                          </p:val>
                                        </p:tav>
                                      </p:tavLst>
                                    </p:anim>
                                    <p:anim calcmode="lin" valueType="num">
                                      <p:cBhvr>
                                        <p:cTn id="95"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082"/>
                                        </p:tgtEl>
                                        <p:attrNameLst>
                                          <p:attrName>style.visibility</p:attrName>
                                        </p:attrNameLst>
                                      </p:cBhvr>
                                      <p:to>
                                        <p:strVal val="visible"/>
                                      </p:to>
                                    </p:set>
                                    <p:animEffect transition="in" filter="fade">
                                      <p:cBhvr>
                                        <p:cTn id="105" dur="500"/>
                                        <p:tgtEl>
                                          <p:spTgt spid="3082"/>
                                        </p:tgtEl>
                                      </p:cBhvr>
                                    </p:animEffect>
                                  </p:childTnLst>
                                </p:cTn>
                              </p:par>
                            </p:childTnLst>
                          </p:cTn>
                        </p:par>
                      </p:childTnLst>
                    </p:cTn>
                  </p:par>
                  <p:par>
                    <p:cTn id="106" fill="hold">
                      <p:stCondLst>
                        <p:cond delay="indefinite"/>
                      </p:stCondLst>
                      <p:childTnLst>
                        <p:par>
                          <p:cTn id="107" fill="hold">
                            <p:stCondLst>
                              <p:cond delay="0"/>
                            </p:stCondLst>
                            <p:childTnLst>
                              <p:par>
                                <p:cTn id="108" presetID="45" presetClass="entr" presetSubtype="0"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fade">
                                      <p:cBhvr>
                                        <p:cTn id="110" dur="2000"/>
                                        <p:tgtEl>
                                          <p:spTgt spid="35"/>
                                        </p:tgtEl>
                                      </p:cBhvr>
                                    </p:animEffect>
                                    <p:anim calcmode="lin" valueType="num">
                                      <p:cBhvr>
                                        <p:cTn id="111" dur="2000" fill="hold"/>
                                        <p:tgtEl>
                                          <p:spTgt spid="35"/>
                                        </p:tgtEl>
                                        <p:attrNameLst>
                                          <p:attrName>ppt_w</p:attrName>
                                        </p:attrNameLst>
                                      </p:cBhvr>
                                      <p:tavLst>
                                        <p:tav tm="0" fmla="#ppt_w*sin(2.5*pi*$)">
                                          <p:val>
                                            <p:fltVal val="0"/>
                                          </p:val>
                                        </p:tav>
                                        <p:tav tm="100000">
                                          <p:val>
                                            <p:fltVal val="1"/>
                                          </p:val>
                                        </p:tav>
                                      </p:tavLst>
                                    </p:anim>
                                    <p:anim calcmode="lin" valueType="num">
                                      <p:cBhvr>
                                        <p:cTn id="112"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83"/>
                                        </p:tgtEl>
                                        <p:attrNameLst>
                                          <p:attrName>style.visibility</p:attrName>
                                        </p:attrNameLst>
                                      </p:cBhvr>
                                      <p:to>
                                        <p:strVal val="visible"/>
                                      </p:to>
                                    </p:set>
                                    <p:animEffect transition="in" filter="fade">
                                      <p:cBhvr>
                                        <p:cTn id="117" dur="500"/>
                                        <p:tgtEl>
                                          <p:spTgt spid="3083"/>
                                        </p:tgtEl>
                                      </p:cBhvr>
                                    </p:animEffect>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000"/>
                                        <p:tgtEl>
                                          <p:spTgt spid="37"/>
                                        </p:tgtEl>
                                      </p:cBhvr>
                                    </p:animEffect>
                                    <p:anim calcmode="lin" valueType="num">
                                      <p:cBhvr>
                                        <p:cTn id="123" dur="2000" fill="hold"/>
                                        <p:tgtEl>
                                          <p:spTgt spid="37"/>
                                        </p:tgtEl>
                                        <p:attrNameLst>
                                          <p:attrName>ppt_w</p:attrName>
                                        </p:attrNameLst>
                                      </p:cBhvr>
                                      <p:tavLst>
                                        <p:tav tm="0" fmla="#ppt_w*sin(2.5*pi*$)">
                                          <p:val>
                                            <p:fltVal val="0"/>
                                          </p:val>
                                        </p:tav>
                                        <p:tav tm="100000">
                                          <p:val>
                                            <p:fltVal val="1"/>
                                          </p:val>
                                        </p:tav>
                                      </p:tavLst>
                                    </p:anim>
                                    <p:anim calcmode="lin" valueType="num">
                                      <p:cBhvr>
                                        <p:cTn id="124"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6"/>
                                        </p:tgtEl>
                                        <p:attrNameLst>
                                          <p:attrName>style.visibility</p:attrName>
                                        </p:attrNameLst>
                                      </p:cBhvr>
                                      <p:to>
                                        <p:strVal val="visible"/>
                                      </p:to>
                                    </p:set>
                                    <p:animEffect transition="in" filter="fade">
                                      <p:cBhvr>
                                        <p:cTn id="129" dur="500"/>
                                        <p:tgtEl>
                                          <p:spTgt spid="6"/>
                                        </p:tgtEl>
                                      </p:cBhvr>
                                    </p:animEffect>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grpId="0"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randombar(horizontal)">
                                      <p:cBhvr>
                                        <p:cTn id="1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0" grpId="0" animBg="1"/>
      <p:bldP spid="21" grpId="0" animBg="1"/>
      <p:bldP spid="23" grpId="0" animBg="1"/>
      <p:bldP spid="24" grpId="0" animBg="1"/>
      <p:bldP spid="27" grpId="0" animBg="1"/>
      <p:bldP spid="29" grpId="0" animBg="1"/>
      <p:bldP spid="32" grpId="0" animBg="1"/>
      <p:bldP spid="35" grpId="0" animBg="1"/>
      <p:bldP spid="37" grpId="0" animBg="1"/>
      <p:bldP spid="6"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mc:Choice xmlns:p14="http://schemas.microsoft.com/office/powerpoint/2010/main" Requires="p14">
      <p:transition spd="slow" p14:dur="2000" advTm="5471"/>
    </mc:Choice>
    <mc:Fallback>
      <p:transition spd="slow" advTm="54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938719"/>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3"/>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4"/>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While it has many new features, it lacks some that are in GE. Of these, the main missing item is a WMS facility. Unlike GE which can take a WMS server URL (e.g. GSKY server) and display the layers, GEWeb lacks this feature. It uses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 static images. This facility is experimental and was included so that users could import the maps saved in GE.</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72054"/>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But it is browser-dependent</a:t>
            </a:r>
            <a:r>
              <a:rPr lang="en-US" sz="1100">
                <a:solidFill>
                  <a:srgbClr val="333333"/>
                </a:solidFill>
                <a:latin typeface="Calibri" panose="020F0502020204030204" pitchFamily="34" charset="0"/>
                <a:cs typeface="Calibri" panose="020F0502020204030204" pitchFamily="34" charset="0"/>
              </a:rPr>
              <a:t> </a:t>
            </a:r>
            <a:r>
              <a:rPr lang="en-US" sz="1100" b="0" i="0">
                <a:solidFill>
                  <a:srgbClr val="333333"/>
                </a:solidFill>
                <a:effectLst/>
                <a:latin typeface="Calibri" panose="020F0502020204030204" pitchFamily="34" charset="0"/>
                <a:cs typeface="Calibri" panose="020F0502020204030204" pitchFamily="34" charset="0"/>
              </a:rPr>
              <a:t>and currently works only in Google Chrome</a:t>
            </a:r>
            <a:r>
              <a:rPr lang="en-US" sz="1100">
                <a:solidFill>
                  <a:srgbClr val="333333"/>
                </a:solidFill>
                <a:latin typeface="Calibri" panose="020F0502020204030204" pitchFamily="34" charset="0"/>
                <a:cs typeface="Calibri" panose="020F0502020204030204" pitchFamily="34" charset="0"/>
              </a:rPr>
              <a:t>. There is a mobile app as well.</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754483"/>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no way, as yet, to add this by us. Hence, only the latest time slice can be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2-6 are for developers. Slides 7 -14 form the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06190"/>
            <a:ext cx="5853793" cy="1308050"/>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With GEWeb one can display a layer using KML which can take a ‘TIME=‘ parameter. To generate the KML one must know the Lat/Lon coordinates of the region and the layer name. A call to the GSKY server can be made as follows. It will display a static image corresponding to the GSKY layer and coordinates.</a:t>
            </a:r>
          </a:p>
          <a:p>
            <a:pPr algn="just"/>
            <a:endParaRPr lang="en-US" sz="1100">
              <a:solidFill>
                <a:srgbClr val="333333"/>
              </a:solidFill>
              <a:latin typeface="Calibri" panose="020F0502020204030204" pitchFamily="34" charset="0"/>
              <a:cs typeface="Calibri" panose="020F0502020204030204" pitchFamily="34" charset="0"/>
            </a:endParaRPr>
          </a:p>
          <a:p>
            <a:pPr algn="just"/>
            <a:r>
              <a:rPr lang="en-AU" sz="800" i="1">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total_cover&amp;amp;STYLES=default&amp;amp;TRANSPARENT=TRUE&amp;amp;FORMAT=image/png&amp;amp;BBOX=112.324219,-44.087585,153.984375,-10.919618&amp;amp;TIME=2001-01-01T00:00:00.000Z</a:t>
            </a:r>
            <a:endParaRPr lang="en-AU" sz="1100" i="1">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2FDCF39F-6C38-4ECB-A9CB-AEDD9D5825F2}"/>
              </a:ext>
            </a:extLst>
          </p:cNvPr>
          <p:cNvGrpSpPr/>
          <p:nvPr/>
        </p:nvGrpSpPr>
        <p:grpSpPr>
          <a:xfrm>
            <a:off x="6751734" y="1061358"/>
            <a:ext cx="2237144" cy="1688286"/>
            <a:chOff x="6751734" y="1061358"/>
            <a:chExt cx="2237144" cy="1688286"/>
          </a:xfrm>
        </p:grpSpPr>
        <p:pic>
          <p:nvPicPr>
            <p:cNvPr id="10" name="Picture 9">
              <a:extLst>
                <a:ext uri="{FF2B5EF4-FFF2-40B4-BE49-F238E27FC236}">
                  <a16:creationId xmlns:a16="http://schemas.microsoft.com/office/drawing/2014/main" id="{BB6F68FF-A828-452B-9FAD-B6F986BF8827}"/>
                </a:ext>
              </a:extLst>
            </p:cNvPr>
            <p:cNvPicPr>
              <a:picLocks noChangeAspect="1"/>
            </p:cNvPicPr>
            <p:nvPr/>
          </p:nvPicPr>
          <p:blipFill>
            <a:blip r:embed="rId5"/>
            <a:stretch>
              <a:fillRect/>
            </a:stretch>
          </p:blipFill>
          <p:spPr>
            <a:xfrm>
              <a:off x="6824498" y="1061358"/>
              <a:ext cx="2164380" cy="1688286"/>
            </a:xfrm>
            <a:prstGeom prst="rect">
              <a:avLst/>
            </a:prstGeom>
            <a:ln w="3175">
              <a:solidFill>
                <a:schemeClr val="tx1"/>
              </a:solidFill>
            </a:ln>
          </p:spPr>
        </p:pic>
        <p:sp>
          <p:nvSpPr>
            <p:cNvPr id="12" name="TextBox 11">
              <a:extLst>
                <a:ext uri="{FF2B5EF4-FFF2-40B4-BE49-F238E27FC236}">
                  <a16:creationId xmlns:a16="http://schemas.microsoft.com/office/drawing/2014/main" id="{C4837BC1-A9A0-478B-AAFA-D86F0427ED68}"/>
                </a:ext>
              </a:extLst>
            </p:cNvPr>
            <p:cNvSpPr txBox="1"/>
            <p:nvPr/>
          </p:nvSpPr>
          <p:spPr>
            <a:xfrm>
              <a:off x="6751734" y="2539783"/>
              <a:ext cx="1296503" cy="154435"/>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699B7710-5E36-4712-87D1-9B6232170BEF}"/>
              </a:ext>
            </a:extLst>
          </p:cNvPr>
          <p:cNvGrpSpPr/>
          <p:nvPr/>
        </p:nvGrpSpPr>
        <p:grpSpPr>
          <a:xfrm>
            <a:off x="9044176" y="2094017"/>
            <a:ext cx="1568768" cy="2386525"/>
            <a:chOff x="9044176" y="1846183"/>
            <a:chExt cx="1568768" cy="2386525"/>
          </a:xfrm>
        </p:grpSpPr>
        <p:pic>
          <p:nvPicPr>
            <p:cNvPr id="1027" name="Picture 3" descr="9772f071-24a6-4a82-9514-cd50fe04466e@ausprd01">
              <a:extLst>
                <a:ext uri="{FF2B5EF4-FFF2-40B4-BE49-F238E27FC236}">
                  <a16:creationId xmlns:a16="http://schemas.microsoft.com/office/drawing/2014/main" id="{937C192D-05B7-4891-9528-0CF1416F39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9676" y="1846183"/>
              <a:ext cx="1325847" cy="238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334097C9-F8BD-4DE8-9E89-6B4F033DB861}"/>
                </a:ext>
              </a:extLst>
            </p:cNvPr>
            <p:cNvSpPr txBox="1"/>
            <p:nvPr/>
          </p:nvSpPr>
          <p:spPr>
            <a:xfrm>
              <a:off x="9044176" y="2043275"/>
              <a:ext cx="1568768" cy="221114"/>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Mobile</a:t>
              </a:r>
              <a:endParaRPr lang="en-AU" sz="1100" b="1">
                <a:solidFill>
                  <a:schemeClr val="bg1"/>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DE0153A0-4600-412E-859C-A7BA166A6871}"/>
              </a:ext>
            </a:extLst>
          </p:cNvPr>
          <p:cNvGrpSpPr/>
          <p:nvPr/>
        </p:nvGrpSpPr>
        <p:grpSpPr>
          <a:xfrm>
            <a:off x="6750529" y="3794383"/>
            <a:ext cx="2238342" cy="1332542"/>
            <a:chOff x="6718876" y="3872003"/>
            <a:chExt cx="3753554" cy="2224080"/>
          </a:xfrm>
        </p:grpSpPr>
        <p:pic>
          <p:nvPicPr>
            <p:cNvPr id="11" name="Picture 10">
              <a:extLst>
                <a:ext uri="{FF2B5EF4-FFF2-40B4-BE49-F238E27FC236}">
                  <a16:creationId xmlns:a16="http://schemas.microsoft.com/office/drawing/2014/main" id="{77E00CE7-50A6-4B28-B92D-F717ED7B3D46}"/>
                </a:ext>
              </a:extLst>
            </p:cNvPr>
            <p:cNvPicPr>
              <a:picLocks noChangeAspect="1"/>
            </p:cNvPicPr>
            <p:nvPr/>
          </p:nvPicPr>
          <p:blipFill>
            <a:blip r:embed="rId7"/>
            <a:stretch>
              <a:fillRect/>
            </a:stretch>
          </p:blipFill>
          <p:spPr>
            <a:xfrm>
              <a:off x="6846284" y="3983655"/>
              <a:ext cx="3626146" cy="2112428"/>
            </a:xfrm>
            <a:prstGeom prst="rect">
              <a:avLst/>
            </a:prstGeom>
            <a:ln w="3175">
              <a:solidFill>
                <a:schemeClr val="tx1"/>
              </a:solidFill>
            </a:ln>
          </p:spPr>
        </p:pic>
        <p:sp>
          <p:nvSpPr>
            <p:cNvPr id="14" name="TextBox 13">
              <a:extLst>
                <a:ext uri="{FF2B5EF4-FFF2-40B4-BE49-F238E27FC236}">
                  <a16:creationId xmlns:a16="http://schemas.microsoft.com/office/drawing/2014/main" id="{C1BA6E2B-8553-46D6-8077-3CED3C8E4B72}"/>
                </a:ext>
              </a:extLst>
            </p:cNvPr>
            <p:cNvSpPr txBox="1"/>
            <p:nvPr/>
          </p:nvSpPr>
          <p:spPr>
            <a:xfrm>
              <a:off x="6718876" y="3872003"/>
              <a:ext cx="2481535"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Desktop</a:t>
              </a:r>
              <a:endParaRPr lang="en-AU" sz="1100" b="1">
                <a:solidFill>
                  <a:schemeClr val="bg1"/>
                </a:solidFill>
                <a:latin typeface="Calibri" panose="020F0502020204030204" pitchFamily="34" charset="0"/>
                <a:cs typeface="Calibri" panose="020F0502020204030204" pitchFamily="34" charset="0"/>
              </a:endParaRPr>
            </a:p>
          </p:txBody>
        </p:sp>
      </p:grpSp>
      <p:sp>
        <p:nvSpPr>
          <p:cNvPr id="17" name="TextBox 16">
            <a:extLst>
              <a:ext uri="{FF2B5EF4-FFF2-40B4-BE49-F238E27FC236}">
                <a16:creationId xmlns:a16="http://schemas.microsoft.com/office/drawing/2014/main" id="{43EBACA4-84A2-4049-A40F-E3C5267B93DC}"/>
              </a:ext>
            </a:extLst>
          </p:cNvPr>
          <p:cNvSpPr txBox="1"/>
          <p:nvPr/>
        </p:nvSpPr>
        <p:spPr>
          <a:xfrm>
            <a:off x="979713" y="5228590"/>
            <a:ext cx="621584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to cover more regions. It will continue to show the same image resized to suit. </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5E9516-1069-4454-9F94-B02509D1B243}"/>
              </a:ext>
            </a:extLst>
          </p:cNvPr>
          <p:cNvSpPr txBox="1"/>
          <p:nvPr/>
        </p:nvSpPr>
        <p:spPr>
          <a:xfrm>
            <a:off x="979714" y="4803510"/>
            <a:ext cx="5853793" cy="261610"/>
          </a:xfrm>
          <a:prstGeom prst="rect">
            <a:avLst/>
          </a:prstGeom>
          <a:noFill/>
          <a:ln w="3175">
            <a:noFill/>
          </a:ln>
        </p:spPr>
        <p:txBody>
          <a:bodyPr wrap="square" rtlCol="0">
            <a:spAutoFit/>
          </a:bodyPr>
          <a:lstStyle/>
          <a:p>
            <a:pPr algn="just"/>
            <a:r>
              <a:rPr lang="en-US" sz="1100" b="1">
                <a:solidFill>
                  <a:srgbClr val="00B050"/>
                </a:solidFill>
                <a:latin typeface="Calibri" panose="020F0502020204030204" pitchFamily="34" charset="0"/>
                <a:cs typeface="Calibri" panose="020F0502020204030204" pitchFamily="34" charset="0"/>
              </a:rPr>
              <a:t>This tutorial is about GEWeb for </a:t>
            </a:r>
            <a:r>
              <a:rPr lang="en-US" sz="1100" b="1">
                <a:solidFill>
                  <a:srgbClr val="C00000"/>
                </a:solidFill>
                <a:latin typeface="Calibri" panose="020F0502020204030204" pitchFamily="34" charset="0"/>
                <a:cs typeface="Calibri" panose="020F0502020204030204" pitchFamily="34" charset="0"/>
              </a:rPr>
              <a:t>GEOGLAM</a:t>
            </a:r>
            <a:r>
              <a:rPr lang="en-US" sz="1100" b="1">
                <a:solidFill>
                  <a:srgbClr val="00B050"/>
                </a:solidFill>
                <a:latin typeface="Calibri" panose="020F0502020204030204" pitchFamily="34" charset="0"/>
                <a:cs typeface="Calibri" panose="020F0502020204030204" pitchFamily="34" charset="0"/>
              </a:rPr>
              <a:t> and describes its use on Chrome and mobiles.</a:t>
            </a:r>
            <a:endParaRPr lang="en-AU" sz="1100" b="1">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mc:Choice xmlns:p14="http://schemas.microsoft.com/office/powerpoint/2010/main" Requires="p14">
      <p:transition spd="slow" p14:dur="2000" advTm="50734"/>
    </mc:Choice>
    <mc:Fallback>
      <p:transition spd="slow" advTm="50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randombar(horizontal)">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 the Web App</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3985706"/>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&lt;name&gt;Total Cover C6 &lt;/name&gt;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3893374"/>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&lt;name&gt;Total Cover C6 &lt;/name&gt;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total_cover&amp;amp;STYLES=default&amp;amp;TRANSPARENT=TRUE&amp;amp;FORMAT=image/png&amp;amp;BBOX=112.324219,-44.087585,153.984375,-10.919618&amp;amp;</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p:txBody>
      </p:sp>
      <p:sp>
        <p:nvSpPr>
          <p:cNvPr id="10" name="TextBox 9">
            <a:extLst>
              <a:ext uri="{FF2B5EF4-FFF2-40B4-BE49-F238E27FC236}">
                <a16:creationId xmlns:a16="http://schemas.microsoft.com/office/drawing/2014/main" id="{F983C3EE-7D5D-4971-8DB2-72C642495E87}"/>
              </a:ext>
            </a:extLst>
          </p:cNvPr>
          <p:cNvSpPr txBox="1"/>
          <p:nvPr/>
        </p:nvSpPr>
        <p:spPr>
          <a:xfrm>
            <a:off x="6096000" y="5138547"/>
            <a:ext cx="4833258" cy="669414"/>
          </a:xfrm>
          <a:prstGeom prst="rect">
            <a:avLst/>
          </a:prstGeom>
          <a:noFill/>
          <a:ln w="3175">
            <a:solidFill>
              <a:schemeClr val="tx1"/>
            </a:solidFill>
          </a:ln>
        </p:spPr>
        <p:txBody>
          <a:bodyPr wrap="square" rtlCol="0">
            <a:spAutoFit/>
          </a:bodyPr>
          <a:lstStyle/>
          <a:p>
            <a:pPr algn="just"/>
            <a:r>
              <a:rPr lang="en-US" sz="1050" b="1" i="1">
                <a:solidFill>
                  <a:srgbClr val="FF0000"/>
                </a:solidFill>
                <a:latin typeface="Calibri" panose="020F0502020204030204" pitchFamily="34" charset="0"/>
                <a:cs typeface="Calibri" panose="020F0502020204030204" pitchFamily="34" charset="0"/>
              </a:rPr>
              <a:t>NOTE</a:t>
            </a:r>
            <a:r>
              <a:rPr lang="en-US" sz="1050" i="1">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Google Earth and Google Earth Web use WMS specification 1.1.1. Sending the request in 1.3.0, which is what GSKY has implemented, will result in error. To solve this, the GSKY server code has been changed to send the GetCapabilities response in v1.1.1. The production version at </a:t>
            </a:r>
            <a:r>
              <a:rPr lang="en-US" sz="900" i="1">
                <a:latin typeface="Calibri" panose="020F0502020204030204" pitchFamily="34" charset="0"/>
                <a:cs typeface="Calibri" panose="020F0502020204030204" pitchFamily="34" charset="0"/>
                <a:hlinkClick r:id="rId3"/>
              </a:rPr>
              <a:t>https://gsky.nci.org.au/ows/</a:t>
            </a:r>
            <a:r>
              <a:rPr lang="en-US" sz="900" i="1">
                <a:latin typeface="Calibri" panose="020F0502020204030204" pitchFamily="34" charset="0"/>
                <a:cs typeface="Calibri" panose="020F0502020204030204" pitchFamily="34" charset="0"/>
              </a:rPr>
              <a:t> will not work, as it still sends in v1.3.0.</a:t>
            </a:r>
            <a:endParaRPr lang="en-US" sz="105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mc:Choice xmlns:p14="http://schemas.microsoft.com/office/powerpoint/2010/main" Requires="p14">
      <p:transition spd="slow" p14:dur="2000" advTm="29160"/>
    </mc:Choice>
    <mc:Fallback>
      <p:transition spd="slow" advTm="29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 or Mobile.</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algn="just"/>
            <a:endParaRPr lang="en-US" sz="10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within the HTML form.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select one or more dates.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change the Lat/Lon coordinates of a bounding box.</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inbuilt “BBox Finder” to find the values for any area.</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This KML is opened in GE Web and GE Mobile.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 the Web App</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875103"/>
            <a:ext cx="4825093" cy="72327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algn="just"/>
            <a:r>
              <a:rPr lang="en-US" sz="1000" b="1">
                <a:latin typeface="Calibri" panose="020F0502020204030204" pitchFamily="34" charset="0"/>
                <a:cs typeface="Calibri" panose="020F0502020204030204" pitchFamily="34" charset="0"/>
              </a:rPr>
              <a:t>Displaying on Google Earth</a:t>
            </a:r>
            <a:r>
              <a:rPr lang="en-US" sz="1000">
                <a:latin typeface="Calibri" panose="020F0502020204030204" pitchFamily="34" charset="0"/>
                <a:cs typeface="Calibri" panose="020F0502020204030204" pitchFamily="34" charset="0"/>
              </a:rPr>
              <a:t> </a:t>
            </a:r>
            <a:r>
              <a:rPr lang="en-US" sz="1000" b="1">
                <a:latin typeface="Calibri" panose="020F0502020204030204" pitchFamily="34" charset="0"/>
                <a:cs typeface="Calibri" panose="020F0502020204030204" pitchFamily="34" charset="0"/>
              </a:rPr>
              <a:t>Mobile: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Click “Open in Google Earth”</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83044" y="3018945"/>
            <a:ext cx="6680691"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83044" y="4514257"/>
            <a:ext cx="6680691" cy="109260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NOTES</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are hard coded in the page. This includes Australia as a whole and each state separately, USA and three sections (West, Center and East), NZ and Europe. The user can specify any other region by finding its Lat/Lon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If using a larger region (e.g. whole of N. America) the GSKY server will send a “Zoom in to View” message instead of the layers. Unlike in a WMS service, zooming in will not display anything other than the same message.</a:t>
            </a:r>
          </a:p>
        </p:txBody>
      </p:sp>
      <p:grpSp>
        <p:nvGrpSpPr>
          <p:cNvPr id="9" name="Group 8">
            <a:extLst>
              <a:ext uri="{FF2B5EF4-FFF2-40B4-BE49-F238E27FC236}">
                <a16:creationId xmlns:a16="http://schemas.microsoft.com/office/drawing/2014/main" id="{E9A9A4EE-14A0-47E2-A4B1-CC9B266064E7}"/>
              </a:ext>
            </a:extLst>
          </p:cNvPr>
          <p:cNvGrpSpPr/>
          <p:nvPr/>
        </p:nvGrpSpPr>
        <p:grpSpPr>
          <a:xfrm>
            <a:off x="5306786" y="925391"/>
            <a:ext cx="6765494" cy="2039625"/>
            <a:chOff x="5306786" y="925391"/>
            <a:chExt cx="6765494" cy="2039625"/>
          </a:xfrm>
        </p:grpSpPr>
        <p:sp>
          <p:nvSpPr>
            <p:cNvPr id="11" name="TextBox 10">
              <a:extLst>
                <a:ext uri="{FF2B5EF4-FFF2-40B4-BE49-F238E27FC236}">
                  <a16:creationId xmlns:a16="http://schemas.microsoft.com/office/drawing/2014/main" id="{628C7CE7-CE38-415F-B055-55587C0FEFE4}"/>
                </a:ext>
              </a:extLst>
            </p:cNvPr>
            <p:cNvSpPr txBox="1"/>
            <p:nvPr/>
          </p:nvSpPr>
          <p:spPr>
            <a:xfrm>
              <a:off x="5306786" y="925391"/>
              <a:ext cx="2767694" cy="246221"/>
            </a:xfrm>
            <a:prstGeom prst="rect">
              <a:avLst/>
            </a:prstGeom>
            <a:noFill/>
            <a:ln w="3175">
              <a:noFill/>
            </a:ln>
          </p:spPr>
          <p:txBody>
            <a:bodyPr wrap="square" rtlCol="0">
              <a:spAutoFit/>
            </a:bodyPr>
            <a:lstStyle/>
            <a:p>
              <a:pPr algn="just"/>
              <a:r>
                <a:rPr lang="en-AU" sz="1000">
                  <a:hlinkClick r:id="rId4"/>
                </a:rPr>
                <a:t>http://130.56.242.19/geoglam.html</a:t>
              </a:r>
              <a:endParaRPr lang="en-AU" sz="10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46B98C6-6B90-4138-AEA6-084041EFF4CD}"/>
                </a:ext>
              </a:extLst>
            </p:cNvPr>
            <p:cNvPicPr>
              <a:picLocks noChangeAspect="1"/>
            </p:cNvPicPr>
            <p:nvPr/>
          </p:nvPicPr>
          <p:blipFill>
            <a:blip r:embed="rId5"/>
            <a:stretch>
              <a:fillRect/>
            </a:stretch>
          </p:blipFill>
          <p:spPr>
            <a:xfrm>
              <a:off x="5391590" y="1142012"/>
              <a:ext cx="6676632" cy="725035"/>
            </a:xfrm>
            <a:prstGeom prst="rect">
              <a:avLst/>
            </a:prstGeom>
            <a:ln w="3175">
              <a:solidFill>
                <a:schemeClr val="tx1"/>
              </a:solidFill>
            </a:ln>
          </p:spPr>
        </p:pic>
        <p:pic>
          <p:nvPicPr>
            <p:cNvPr id="8" name="Picture 7">
              <a:extLst>
                <a:ext uri="{FF2B5EF4-FFF2-40B4-BE49-F238E27FC236}">
                  <a16:creationId xmlns:a16="http://schemas.microsoft.com/office/drawing/2014/main" id="{062D0D93-7BA6-47E3-AF8B-C13BED430EBC}"/>
                </a:ext>
              </a:extLst>
            </p:cNvPr>
            <p:cNvPicPr>
              <a:picLocks noChangeAspect="1"/>
            </p:cNvPicPr>
            <p:nvPr/>
          </p:nvPicPr>
          <p:blipFill>
            <a:blip r:embed="rId6"/>
            <a:stretch>
              <a:fillRect/>
            </a:stretch>
          </p:blipFill>
          <p:spPr>
            <a:xfrm>
              <a:off x="5391590" y="1886728"/>
              <a:ext cx="6680690" cy="1078288"/>
            </a:xfrm>
            <a:prstGeom prst="rect">
              <a:avLst/>
            </a:prstGeom>
            <a:ln w="3175">
              <a:solidFill>
                <a:schemeClr val="tx1"/>
              </a:solidFill>
            </a:ln>
          </p:spPr>
        </p:pic>
      </p:gr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mc:Choice xmlns:p14="http://schemas.microsoft.com/office/powerpoint/2010/main" Requires="p14">
      <p:transition spd="slow" p14:dur="2000" advTm="43575"/>
    </mc:Choice>
    <mc:Fallback>
      <p:transition spd="slow" advTm="435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Hints and Tips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See the previous slide to know how to create/edit the web App.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http://130.56.242.19/geoglam.html</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the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SSH tunneling. </a:t>
            </a:r>
          </a:p>
          <a:p>
            <a:pPr algn="just"/>
            <a:endParaRPr lang="en-AU" sz="1100">
              <a:latin typeface="Calibri" panose="020F0502020204030204" pitchFamily="34" charset="0"/>
              <a:cs typeface="Calibri" panose="020F0502020204030204" pitchFamily="34" charset="0"/>
            </a:endParaRPr>
          </a:p>
          <a:p>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mc:Choice xmlns:p14="http://schemas.microsoft.com/office/powerpoint/2010/main" Requires="p14">
      <p:transition spd="slow" p14:dur="2000" advTm="22270"/>
    </mc:Choice>
    <mc:Fallback>
      <p:transition spd="slow" advTm="222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452388" y="1203158"/>
            <a:ext cx="11011301" cy="2339102"/>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GSKY version that is compatible with GE and GEWeb resides on a VM behind the NCI firewall. It will work only if you have a VPN connection to the NCI network.</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etc. We explained how to use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call GSKY server for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Mobile is by far the only mobile app that can display GSKY layers, if you have a VPN connection on the mobile. </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815608"/>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Too many layers open at the same time may result in a crash of the app. This is due to the high RAM usage by Chrome.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mc:Choice xmlns:p14="http://schemas.microsoft.com/office/powerpoint/2010/main" Requires="p14">
      <p:transition spd="slow" p14:dur="2000" advTm="31383"/>
    </mc:Choice>
    <mc:Fallback>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6963ED-2D7A-4FC8-A325-0CC2CF79F978}"/>
              </a:ext>
            </a:extLst>
          </p:cNvPr>
          <p:cNvPicPr>
            <a:picLocks noChangeAspect="1"/>
          </p:cNvPicPr>
          <p:nvPr/>
        </p:nvPicPr>
        <p:blipFill>
          <a:blip r:embed="rId3"/>
          <a:stretch>
            <a:fillRect/>
          </a:stretch>
        </p:blipFill>
        <p:spPr>
          <a:xfrm>
            <a:off x="811695" y="2944809"/>
            <a:ext cx="10708114" cy="1833259"/>
          </a:xfrm>
          <a:prstGeom prst="rect">
            <a:avLst/>
          </a:prstGeom>
          <a:ln>
            <a:solidFill>
              <a:schemeClr val="accent1"/>
            </a:solidFill>
          </a:ln>
        </p:spPr>
      </p:pic>
      <p:sp>
        <p:nvSpPr>
          <p:cNvPr id="18" name="TextBox 17">
            <a:extLst>
              <a:ext uri="{FF2B5EF4-FFF2-40B4-BE49-F238E27FC236}">
                <a16:creationId xmlns:a16="http://schemas.microsoft.com/office/drawing/2014/main" id="{3AF9048F-9127-4743-AED9-0DEB8494D86E}"/>
              </a:ext>
            </a:extLst>
          </p:cNvPr>
          <p:cNvSpPr txBox="1"/>
          <p:nvPr/>
        </p:nvSpPr>
        <p:spPr>
          <a:xfrm>
            <a:off x="811695" y="1480871"/>
            <a:ext cx="2767694" cy="246221"/>
          </a:xfrm>
          <a:prstGeom prst="rect">
            <a:avLst/>
          </a:prstGeom>
          <a:noFill/>
          <a:ln w="3175">
            <a:noFill/>
          </a:ln>
        </p:spPr>
        <p:txBody>
          <a:bodyPr wrap="square" rtlCol="0">
            <a:spAutoFit/>
          </a:bodyPr>
          <a:lstStyle/>
          <a:p>
            <a:pPr algn="just"/>
            <a:r>
              <a:rPr lang="en-AU" sz="1000">
                <a:hlinkClick r:id="rId4"/>
              </a:rPr>
              <a:t>http://130.56.242.19/geoglam.html</a:t>
            </a:r>
            <a:endParaRPr lang="en-AU" sz="1000">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1A5C1DC9-E042-4CF8-A3AB-761E002C6533}"/>
              </a:ext>
            </a:extLst>
          </p:cNvPr>
          <p:cNvPicPr>
            <a:picLocks noChangeAspect="1"/>
          </p:cNvPicPr>
          <p:nvPr/>
        </p:nvPicPr>
        <p:blipFill>
          <a:blip r:embed="rId5"/>
          <a:stretch>
            <a:fillRect/>
          </a:stretch>
        </p:blipFill>
        <p:spPr>
          <a:xfrm>
            <a:off x="811695" y="1697492"/>
            <a:ext cx="10708114" cy="1162825"/>
          </a:xfrm>
          <a:prstGeom prst="rect">
            <a:avLst/>
          </a:prstGeom>
          <a:ln w="3175">
            <a:solidFill>
              <a:schemeClr val="tx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68" name="Picture 67">
            <a:extLst>
              <a:ext uri="{FF2B5EF4-FFF2-40B4-BE49-F238E27FC236}">
                <a16:creationId xmlns:a16="http://schemas.microsoft.com/office/drawing/2014/main" id="{EF18852C-EA1C-4AE3-9E49-20A4F497EAAF}"/>
              </a:ext>
            </a:extLst>
          </p:cNvPr>
          <p:cNvPicPr>
            <a:picLocks noChangeAspect="1"/>
          </p:cNvPicPr>
          <p:nvPr/>
        </p:nvPicPr>
        <p:blipFill>
          <a:blip r:embed="rId6"/>
          <a:stretch>
            <a:fillRect/>
          </a:stretch>
        </p:blipFill>
        <p:spPr>
          <a:xfrm>
            <a:off x="4918798" y="5306735"/>
            <a:ext cx="5437727" cy="789347"/>
          </a:xfrm>
          <a:prstGeom prst="rect">
            <a:avLst/>
          </a:prstGeom>
          <a:ln w="3175">
            <a:solidFill>
              <a:schemeClr val="tx1"/>
            </a:solidFill>
          </a:ln>
        </p:spPr>
      </p:pic>
      <p:sp>
        <p:nvSpPr>
          <p:cNvPr id="73" name="Rectangle 72">
            <a:extLst>
              <a:ext uri="{FF2B5EF4-FFF2-40B4-BE49-F238E27FC236}">
                <a16:creationId xmlns:a16="http://schemas.microsoft.com/office/drawing/2014/main" id="{0098FB73-01A4-4FA4-BCD8-AE6A2A2A5E7B}"/>
              </a:ext>
            </a:extLst>
          </p:cNvPr>
          <p:cNvSpPr/>
          <p:nvPr/>
        </p:nvSpPr>
        <p:spPr>
          <a:xfrm>
            <a:off x="8871547" y="5858156"/>
            <a:ext cx="661307"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sp>
        <p:nvSpPr>
          <p:cNvPr id="7" name="Rectangle 6">
            <a:extLst>
              <a:ext uri="{FF2B5EF4-FFF2-40B4-BE49-F238E27FC236}">
                <a16:creationId xmlns:a16="http://schemas.microsoft.com/office/drawing/2014/main" id="{2250766F-0345-4B0B-A99E-AC43F9E839A0}"/>
              </a:ext>
            </a:extLst>
          </p:cNvPr>
          <p:cNvSpPr/>
          <p:nvPr/>
        </p:nvSpPr>
        <p:spPr>
          <a:xfrm>
            <a:off x="5101596" y="2947601"/>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5087712" y="3691361"/>
            <a:ext cx="533441" cy="56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2934670" y="4290898"/>
            <a:ext cx="900000" cy="24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3AB71702-4018-4907-A48A-D18951A9BD82}"/>
              </a:ext>
            </a:extLst>
          </p:cNvPr>
          <p:cNvSpPr/>
          <p:nvPr/>
        </p:nvSpPr>
        <p:spPr>
          <a:xfrm>
            <a:off x="3950563" y="4507057"/>
            <a:ext cx="2700000"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E0699411-D0C9-4DF6-AFC8-498ED204E792}"/>
              </a:ext>
            </a:extLst>
          </p:cNvPr>
          <p:cNvSpPr/>
          <p:nvPr/>
        </p:nvSpPr>
        <p:spPr>
          <a:xfrm>
            <a:off x="5101596" y="3127697"/>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mc:AlternateContent xmlns:mc="http://schemas.openxmlformats.org/markup-compatibility/2006">
    <mc:Choice xmlns:p14="http://schemas.microsoft.com/office/powerpoint/2010/main" Requires="p14">
      <p:transition spd="slow" p14:dur="2000" advTm="32390"/>
    </mc:Choice>
    <mc:Fallback>
      <p:transition spd="slow" advTm="323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anim calcmode="lin" valueType="num">
                                      <p:cBhvr>
                                        <p:cTn id="23" dur="2000" fill="hold"/>
                                        <p:tgtEl>
                                          <p:spTgt spid="7"/>
                                        </p:tgtEl>
                                        <p:attrNameLst>
                                          <p:attrName>ppt_w</p:attrName>
                                        </p:attrNameLst>
                                      </p:cBhvr>
                                      <p:tavLst>
                                        <p:tav tm="0" fmla="#ppt_w*sin(2.5*pi*$)">
                                          <p:val>
                                            <p:fltVal val="0"/>
                                          </p:val>
                                        </p:tav>
                                        <p:tav tm="100000">
                                          <p:val>
                                            <p:fltVal val="1"/>
                                          </p:val>
                                        </p:tav>
                                      </p:tavLst>
                                    </p:anim>
                                    <p:anim calcmode="lin" valueType="num">
                                      <p:cBhvr>
                                        <p:cTn id="2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000"/>
                                        <p:tgtEl>
                                          <p:spTgt spid="23"/>
                                        </p:tgtEl>
                                      </p:cBhvr>
                                    </p:animEffect>
                                    <p:anim calcmode="lin" valueType="num">
                                      <p:cBhvr>
                                        <p:cTn id="30" dur="2000" fill="hold"/>
                                        <p:tgtEl>
                                          <p:spTgt spid="23"/>
                                        </p:tgtEl>
                                        <p:attrNameLst>
                                          <p:attrName>ppt_w</p:attrName>
                                        </p:attrNameLst>
                                      </p:cBhvr>
                                      <p:tavLst>
                                        <p:tav tm="0" fmla="#ppt_w*sin(2.5*pi*$)">
                                          <p:val>
                                            <p:fltVal val="0"/>
                                          </p:val>
                                        </p:tav>
                                        <p:tav tm="100000">
                                          <p:val>
                                            <p:fltVal val="1"/>
                                          </p:val>
                                        </p:tav>
                                      </p:tavLst>
                                    </p:anim>
                                    <p:anim calcmode="lin" valueType="num">
                                      <p:cBhvr>
                                        <p:cTn id="3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000"/>
                                        <p:tgtEl>
                                          <p:spTgt spid="26"/>
                                        </p:tgtEl>
                                      </p:cBhvr>
                                    </p:animEffect>
                                    <p:anim calcmode="lin" valueType="num">
                                      <p:cBhvr>
                                        <p:cTn id="44" dur="2000" fill="hold"/>
                                        <p:tgtEl>
                                          <p:spTgt spid="26"/>
                                        </p:tgtEl>
                                        <p:attrNameLst>
                                          <p:attrName>ppt_w</p:attrName>
                                        </p:attrNameLst>
                                      </p:cBhvr>
                                      <p:tavLst>
                                        <p:tav tm="0" fmla="#ppt_w*sin(2.5*pi*$)">
                                          <p:val>
                                            <p:fltVal val="0"/>
                                          </p:val>
                                        </p:tav>
                                        <p:tav tm="100000">
                                          <p:val>
                                            <p:fltVal val="1"/>
                                          </p:val>
                                        </p:tav>
                                      </p:tavLst>
                                    </p:anim>
                                    <p:anim calcmode="lin" valueType="num">
                                      <p:cBhvr>
                                        <p:cTn id="4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0"/>
                                        <p:tgtEl>
                                          <p:spTgt spid="11"/>
                                        </p:tgtEl>
                                      </p:cBhvr>
                                    </p:animEffect>
                                    <p:anim calcmode="lin" valueType="num">
                                      <p:cBhvr>
                                        <p:cTn id="51" dur="2000" fill="hold"/>
                                        <p:tgtEl>
                                          <p:spTgt spid="11"/>
                                        </p:tgtEl>
                                        <p:attrNameLst>
                                          <p:attrName>ppt_w</p:attrName>
                                        </p:attrNameLst>
                                      </p:cBhvr>
                                      <p:tavLst>
                                        <p:tav tm="0" fmla="#ppt_w*sin(2.5*pi*$)">
                                          <p:val>
                                            <p:fltVal val="0"/>
                                          </p:val>
                                        </p:tav>
                                        <p:tav tm="100000">
                                          <p:val>
                                            <p:fltVal val="1"/>
                                          </p:val>
                                        </p:tav>
                                      </p:tavLst>
                                    </p:anim>
                                    <p:anim calcmode="lin" valueType="num">
                                      <p:cBhvr>
                                        <p:cTn id="5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2000"/>
                                        <p:tgtEl>
                                          <p:spTgt spid="73"/>
                                        </p:tgtEl>
                                      </p:cBhvr>
                                    </p:animEffect>
                                    <p:anim calcmode="lin" valueType="num">
                                      <p:cBhvr>
                                        <p:cTn id="63" dur="2000" fill="hold"/>
                                        <p:tgtEl>
                                          <p:spTgt spid="73"/>
                                        </p:tgtEl>
                                        <p:attrNameLst>
                                          <p:attrName>ppt_w</p:attrName>
                                        </p:attrNameLst>
                                      </p:cBhvr>
                                      <p:tavLst>
                                        <p:tav tm="0" fmla="#ppt_w*sin(2.5*pi*$)">
                                          <p:val>
                                            <p:fltVal val="0"/>
                                          </p:val>
                                        </p:tav>
                                        <p:tav tm="100000">
                                          <p:val>
                                            <p:fltVal val="1"/>
                                          </p:val>
                                        </p:tav>
                                      </p:tavLst>
                                    </p:anim>
                                    <p:anim calcmode="lin" valueType="num">
                                      <p:cBhvr>
                                        <p:cTn id="64"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randombar(horizontal)">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animBg="1"/>
      <p:bldP spid="73" grpId="0" animBg="1"/>
      <p:bldP spid="7" grpId="0" animBg="1"/>
      <p:bldP spid="25" grpId="0" animBg="1"/>
      <p:bldP spid="26" grpId="0" animBg="1"/>
      <p:bldP spid="11"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4"/>
          <a:stretch>
            <a:fillRect/>
          </a:stretch>
        </p:blipFill>
        <p:spPr>
          <a:xfrm>
            <a:off x="963804" y="1538427"/>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5"/>
          <a:stretch>
            <a:fillRect/>
          </a:stretch>
        </p:blipFill>
        <p:spPr>
          <a:xfrm>
            <a:off x="1435105" y="1847428"/>
            <a:ext cx="2202827" cy="2463315"/>
          </a:xfrm>
          <a:prstGeom prst="rect">
            <a:avLst/>
          </a:prstGeom>
        </p:spPr>
      </p:pic>
      <p:sp>
        <p:nvSpPr>
          <p:cNvPr id="14" name="Rectangle 13">
            <a:extLst>
              <a:ext uri="{FF2B5EF4-FFF2-40B4-BE49-F238E27FC236}">
                <a16:creationId xmlns:a16="http://schemas.microsoft.com/office/drawing/2014/main" id="{21ECBC7F-A0F1-49C4-A40C-C587EC4075FE}"/>
              </a:ext>
            </a:extLst>
          </p:cNvPr>
          <p:cNvSpPr/>
          <p:nvPr/>
        </p:nvSpPr>
        <p:spPr>
          <a:xfrm>
            <a:off x="2710543" y="2604407"/>
            <a:ext cx="865414"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6"/>
          <a:stretch>
            <a:fillRect/>
          </a:stretch>
        </p:blipFill>
        <p:spPr>
          <a:xfrm>
            <a:off x="2300475" y="2476569"/>
            <a:ext cx="1337457" cy="738786"/>
          </a:xfrm>
          <a:prstGeom prst="rect">
            <a:avLst/>
          </a:prstGeom>
        </p:spPr>
      </p:pic>
      <p:sp>
        <p:nvSpPr>
          <p:cNvPr id="16" name="Rectangle 15">
            <a:extLst>
              <a:ext uri="{FF2B5EF4-FFF2-40B4-BE49-F238E27FC236}">
                <a16:creationId xmlns:a16="http://schemas.microsoft.com/office/drawing/2014/main" id="{08841E36-4EE2-48B8-BACD-82A69729586D}"/>
              </a:ext>
            </a:extLst>
          </p:cNvPr>
          <p:cNvSpPr/>
          <p:nvPr/>
        </p:nvSpPr>
        <p:spPr>
          <a:xfrm>
            <a:off x="2424791" y="2596243"/>
            <a:ext cx="449036"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51A953B2-922F-453A-B729-E4DE55E946D7}"/>
              </a:ext>
            </a:extLst>
          </p:cNvPr>
          <p:cNvPicPr>
            <a:picLocks noChangeAspect="1"/>
          </p:cNvPicPr>
          <p:nvPr/>
        </p:nvPicPr>
        <p:blipFill>
          <a:blip r:embed="rId7"/>
          <a:stretch>
            <a:fillRect/>
          </a:stretch>
        </p:blipFill>
        <p:spPr>
          <a:xfrm>
            <a:off x="6789975" y="2010713"/>
            <a:ext cx="4439598" cy="488499"/>
          </a:xfrm>
          <a:prstGeom prst="rect">
            <a:avLst/>
          </a:prstGeom>
          <a:ln w="3175">
            <a:solidFill>
              <a:schemeClr val="tx1"/>
            </a:solidFill>
          </a:ln>
        </p:spPr>
      </p:pic>
      <p:sp>
        <p:nvSpPr>
          <p:cNvPr id="19" name="Rectangle 18">
            <a:extLst>
              <a:ext uri="{FF2B5EF4-FFF2-40B4-BE49-F238E27FC236}">
                <a16:creationId xmlns:a16="http://schemas.microsoft.com/office/drawing/2014/main" id="{D10BB4CC-5F5F-44AA-8DCA-60A8E099ECB4}"/>
              </a:ext>
            </a:extLst>
          </p:cNvPr>
          <p:cNvSpPr/>
          <p:nvPr/>
        </p:nvSpPr>
        <p:spPr>
          <a:xfrm>
            <a:off x="6772171" y="1951272"/>
            <a:ext cx="4882043"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23D1C55-97DD-4BF7-AF38-8A1C43916C15}"/>
              </a:ext>
            </a:extLst>
          </p:cNvPr>
          <p:cNvPicPr>
            <a:picLocks noChangeAspect="1"/>
          </p:cNvPicPr>
          <p:nvPr/>
        </p:nvPicPr>
        <p:blipFill>
          <a:blip r:embed="rId8"/>
          <a:stretch>
            <a:fillRect/>
          </a:stretch>
        </p:blipFill>
        <p:spPr>
          <a:xfrm>
            <a:off x="881743" y="1527334"/>
            <a:ext cx="7756804" cy="4130519"/>
          </a:xfrm>
          <a:prstGeom prst="rect">
            <a:avLst/>
          </a:prstGeom>
        </p:spPr>
      </p:pic>
      <p:sp>
        <p:nvSpPr>
          <p:cNvPr id="22" name="Oval 21">
            <a:extLst>
              <a:ext uri="{FF2B5EF4-FFF2-40B4-BE49-F238E27FC236}">
                <a16:creationId xmlns:a16="http://schemas.microsoft.com/office/drawing/2014/main" id="{10AB2933-46B9-4A0F-AF53-B46230780AC7}"/>
              </a:ext>
            </a:extLst>
          </p:cNvPr>
          <p:cNvSpPr/>
          <p:nvPr/>
        </p:nvSpPr>
        <p:spPr>
          <a:xfrm>
            <a:off x="2352034" y="231479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EAAA0785-8D42-47E0-AFC4-FE0BC9EFC142}"/>
              </a:ext>
            </a:extLst>
          </p:cNvPr>
          <p:cNvSpPr/>
          <p:nvPr/>
        </p:nvSpPr>
        <p:spPr>
          <a:xfrm>
            <a:off x="2352034" y="283458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FC2CA035-E86A-402E-A4C9-ED6AA88F55EC}"/>
              </a:ext>
            </a:extLst>
          </p:cNvPr>
          <p:cNvPicPr>
            <a:picLocks noChangeAspect="1"/>
          </p:cNvPicPr>
          <p:nvPr/>
        </p:nvPicPr>
        <p:blipFill>
          <a:blip r:embed="rId9"/>
          <a:stretch>
            <a:fillRect/>
          </a:stretch>
        </p:blipFill>
        <p:spPr>
          <a:xfrm>
            <a:off x="881743" y="1527334"/>
            <a:ext cx="7758000" cy="4146299"/>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mc:Choice xmlns:p14="http://schemas.microsoft.com/office/powerpoint/2010/main" Requires="p14">
      <p:transition spd="slow" p14:dur="2000" advTm="36631"/>
    </mc:Choice>
    <mc:Fallback>
      <p:transition spd="slow" advTm="36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2000"/>
                                        <p:tgtEl>
                                          <p:spTgt spid="16"/>
                                        </p:tgtEl>
                                      </p:cBhvr>
                                    </p:animEffect>
                                    <p:anim calcmode="lin" valueType="num">
                                      <p:cBhvr>
                                        <p:cTn id="37" dur="2000" fill="hold"/>
                                        <p:tgtEl>
                                          <p:spTgt spid="16"/>
                                        </p:tgtEl>
                                        <p:attrNameLst>
                                          <p:attrName>ppt_w</p:attrName>
                                        </p:attrNameLst>
                                      </p:cBhvr>
                                      <p:tavLst>
                                        <p:tav tm="0" fmla="#ppt_w*sin(2.5*pi*$)">
                                          <p:val>
                                            <p:fltVal val="0"/>
                                          </p:val>
                                        </p:tav>
                                        <p:tav tm="100000">
                                          <p:val>
                                            <p:fltVal val="1"/>
                                          </p:val>
                                        </p:tav>
                                      </p:tavLst>
                                    </p:anim>
                                    <p:anim calcmode="lin" valueType="num">
                                      <p:cBhvr>
                                        <p:cTn id="3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2000"/>
                                        <p:tgtEl>
                                          <p:spTgt spid="22"/>
                                        </p:tgtEl>
                                      </p:cBhvr>
                                    </p:animEffect>
                                    <p:anim calcmode="lin" valueType="num">
                                      <p:cBhvr>
                                        <p:cTn id="59" dur="2000" fill="hold"/>
                                        <p:tgtEl>
                                          <p:spTgt spid="22"/>
                                        </p:tgtEl>
                                        <p:attrNameLst>
                                          <p:attrName>ppt_w</p:attrName>
                                        </p:attrNameLst>
                                      </p:cBhvr>
                                      <p:tavLst>
                                        <p:tav tm="0" fmla="#ppt_w*sin(2.5*pi*$)">
                                          <p:val>
                                            <p:fltVal val="0"/>
                                          </p:val>
                                        </p:tav>
                                        <p:tav tm="100000">
                                          <p:val>
                                            <p:fltVal val="1"/>
                                          </p:val>
                                        </p:tav>
                                      </p:tavLst>
                                    </p:anim>
                                    <p:anim calcmode="lin" valueType="num">
                                      <p:cBhvr>
                                        <p:cTn id="60"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2000"/>
                                        <p:tgtEl>
                                          <p:spTgt spid="24"/>
                                        </p:tgtEl>
                                      </p:cBhvr>
                                    </p:animEffect>
                                    <p:anim calcmode="lin" valueType="num">
                                      <p:cBhvr>
                                        <p:cTn id="66" dur="2000" fill="hold"/>
                                        <p:tgtEl>
                                          <p:spTgt spid="24"/>
                                        </p:tgtEl>
                                        <p:attrNameLst>
                                          <p:attrName>ppt_w</p:attrName>
                                        </p:attrNameLst>
                                      </p:cBhvr>
                                      <p:tavLst>
                                        <p:tav tm="0" fmla="#ppt_w*sin(2.5*pi*$)">
                                          <p:val>
                                            <p:fltVal val="0"/>
                                          </p:val>
                                        </p:tav>
                                        <p:tav tm="100000">
                                          <p:val>
                                            <p:fltVal val="1"/>
                                          </p:val>
                                        </p:tav>
                                      </p:tavLst>
                                    </p:anim>
                                    <p:anim calcmode="lin" valueType="num">
                                      <p:cBhvr>
                                        <p:cTn id="67"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randombar(horizontal)">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4" grpId="0" animBg="1"/>
      <p:bldP spid="16" grpId="0" animBg="1"/>
      <p:bldP spid="19" grpId="0" animBg="1"/>
      <p:bldP spid="22"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03354FA-D5EF-4BE5-A11D-C98CE2DE0327}"/>
              </a:ext>
            </a:extLst>
          </p:cNvPr>
          <p:cNvPicPr>
            <a:picLocks noChangeAspect="1"/>
          </p:cNvPicPr>
          <p:nvPr/>
        </p:nvPicPr>
        <p:blipFill>
          <a:blip r:embed="rId4"/>
          <a:stretch>
            <a:fillRect/>
          </a:stretch>
        </p:blipFill>
        <p:spPr>
          <a:xfrm>
            <a:off x="1006676" y="1709238"/>
            <a:ext cx="6847619" cy="1809524"/>
          </a:xfrm>
          <a:prstGeom prst="rect">
            <a:avLst/>
          </a:prstGeom>
          <a:ln w="3175">
            <a:solidFill>
              <a:schemeClr val="tx1"/>
            </a:solidFill>
          </a:ln>
        </p:spPr>
      </p:pic>
      <p:sp>
        <p:nvSpPr>
          <p:cNvPr id="5" name="Rectangle 4">
            <a:extLst>
              <a:ext uri="{FF2B5EF4-FFF2-40B4-BE49-F238E27FC236}">
                <a16:creationId xmlns:a16="http://schemas.microsoft.com/office/drawing/2014/main" id="{EA8E73FD-30CC-4260-89D7-9D929D900494}"/>
              </a:ext>
            </a:extLst>
          </p:cNvPr>
          <p:cNvSpPr/>
          <p:nvPr/>
        </p:nvSpPr>
        <p:spPr>
          <a:xfrm>
            <a:off x="4847361" y="2066080"/>
            <a:ext cx="922564" cy="179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D23058E6-AA0C-4BEB-B9B5-97D2C426C9BD}"/>
              </a:ext>
            </a:extLst>
          </p:cNvPr>
          <p:cNvSpPr/>
          <p:nvPr/>
        </p:nvSpPr>
        <p:spPr>
          <a:xfrm>
            <a:off x="4863693" y="2922816"/>
            <a:ext cx="1175657" cy="1791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A4F51CB-A0F5-4A82-BAD9-F2284FF4AF72}"/>
              </a:ext>
            </a:extLst>
          </p:cNvPr>
          <p:cNvPicPr>
            <a:picLocks noChangeAspect="1"/>
          </p:cNvPicPr>
          <p:nvPr/>
        </p:nvPicPr>
        <p:blipFill>
          <a:blip r:embed="rId5"/>
          <a:stretch>
            <a:fillRect/>
          </a:stretch>
        </p:blipFill>
        <p:spPr>
          <a:xfrm>
            <a:off x="1006676" y="1709238"/>
            <a:ext cx="8380952" cy="1809524"/>
          </a:xfrm>
          <a:prstGeom prst="rect">
            <a:avLst/>
          </a:prstGeom>
          <a:ln w="3175">
            <a:solidFill>
              <a:schemeClr val="tx1"/>
            </a:solidFill>
          </a:ln>
        </p:spPr>
      </p:pic>
      <p:sp>
        <p:nvSpPr>
          <p:cNvPr id="12" name="Rectangle 11">
            <a:extLst>
              <a:ext uri="{FF2B5EF4-FFF2-40B4-BE49-F238E27FC236}">
                <a16:creationId xmlns:a16="http://schemas.microsoft.com/office/drawing/2014/main" id="{9324D4B2-9712-49F8-B2EE-88A37A93A0EB}"/>
              </a:ext>
            </a:extLst>
          </p:cNvPr>
          <p:cNvSpPr/>
          <p:nvPr/>
        </p:nvSpPr>
        <p:spPr>
          <a:xfrm>
            <a:off x="2620736" y="3224893"/>
            <a:ext cx="906235" cy="275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33DC5B81-0701-4F62-A0E2-2BE2593E5371}"/>
              </a:ext>
            </a:extLst>
          </p:cNvPr>
          <p:cNvPicPr>
            <a:picLocks noChangeAspect="1"/>
          </p:cNvPicPr>
          <p:nvPr/>
        </p:nvPicPr>
        <p:blipFill>
          <a:blip r:embed="rId6"/>
          <a:stretch>
            <a:fillRect/>
          </a:stretch>
        </p:blipFill>
        <p:spPr>
          <a:xfrm>
            <a:off x="1006676" y="1709238"/>
            <a:ext cx="8383152" cy="1987758"/>
          </a:xfrm>
          <a:prstGeom prst="rect">
            <a:avLst/>
          </a:prstGeom>
          <a:ln w="3175">
            <a:solidFill>
              <a:schemeClr val="tx1"/>
            </a:solidFill>
          </a:ln>
        </p:spPr>
      </p:pic>
      <p:sp>
        <p:nvSpPr>
          <p:cNvPr id="25" name="Rectangle 24">
            <a:extLst>
              <a:ext uri="{FF2B5EF4-FFF2-40B4-BE49-F238E27FC236}">
                <a16:creationId xmlns:a16="http://schemas.microsoft.com/office/drawing/2014/main" id="{28284EF5-3E14-4386-B593-8BCB0EF1F746}"/>
              </a:ext>
            </a:extLst>
          </p:cNvPr>
          <p:cNvSpPr/>
          <p:nvPr/>
        </p:nvSpPr>
        <p:spPr>
          <a:xfrm>
            <a:off x="947057" y="1692910"/>
            <a:ext cx="8523514" cy="21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47BFC8D9-CD2F-479B-8868-F32090C6C76D}"/>
              </a:ext>
            </a:extLst>
          </p:cNvPr>
          <p:cNvPicPr>
            <a:picLocks noChangeAspect="1"/>
          </p:cNvPicPr>
          <p:nvPr/>
        </p:nvPicPr>
        <p:blipFill>
          <a:blip r:embed="rId7"/>
          <a:stretch>
            <a:fillRect/>
          </a:stretch>
        </p:blipFill>
        <p:spPr>
          <a:xfrm>
            <a:off x="3294281" y="1804157"/>
            <a:ext cx="3389676" cy="3040991"/>
          </a:xfrm>
          <a:prstGeom prst="rect">
            <a:avLst/>
          </a:prstGeom>
        </p:spPr>
      </p:pic>
      <p:pic>
        <p:nvPicPr>
          <p:cNvPr id="31" name="Picture 30">
            <a:extLst>
              <a:ext uri="{FF2B5EF4-FFF2-40B4-BE49-F238E27FC236}">
                <a16:creationId xmlns:a16="http://schemas.microsoft.com/office/drawing/2014/main" id="{1C056F5C-5B0D-4C6C-984F-C8E89DA32F73}"/>
              </a:ext>
            </a:extLst>
          </p:cNvPr>
          <p:cNvPicPr>
            <a:picLocks noChangeAspect="1"/>
          </p:cNvPicPr>
          <p:nvPr/>
        </p:nvPicPr>
        <p:blipFill>
          <a:blip r:embed="rId8"/>
          <a:stretch>
            <a:fillRect/>
          </a:stretch>
        </p:blipFill>
        <p:spPr>
          <a:xfrm>
            <a:off x="3294281" y="1804157"/>
            <a:ext cx="3391200" cy="3042358"/>
          </a:xfrm>
          <a:prstGeom prst="rect">
            <a:avLst/>
          </a:prstGeom>
        </p:spPr>
      </p:pic>
      <p:pic>
        <p:nvPicPr>
          <p:cNvPr id="32" name="Picture 31">
            <a:extLst>
              <a:ext uri="{FF2B5EF4-FFF2-40B4-BE49-F238E27FC236}">
                <a16:creationId xmlns:a16="http://schemas.microsoft.com/office/drawing/2014/main" id="{D6FEF67A-82D6-4D4A-AE91-2A792C6A0098}"/>
              </a:ext>
            </a:extLst>
          </p:cNvPr>
          <p:cNvPicPr>
            <a:picLocks noChangeAspect="1"/>
          </p:cNvPicPr>
          <p:nvPr/>
        </p:nvPicPr>
        <p:blipFill>
          <a:blip r:embed="rId9"/>
          <a:stretch>
            <a:fillRect/>
          </a:stretch>
        </p:blipFill>
        <p:spPr>
          <a:xfrm>
            <a:off x="3294281" y="1804157"/>
            <a:ext cx="3402000" cy="3052048"/>
          </a:xfrm>
          <a:prstGeom prst="rect">
            <a:avLst/>
          </a:prstGeom>
        </p:spPr>
      </p:pic>
      <p:pic>
        <p:nvPicPr>
          <p:cNvPr id="33" name="Picture 32">
            <a:extLst>
              <a:ext uri="{FF2B5EF4-FFF2-40B4-BE49-F238E27FC236}">
                <a16:creationId xmlns:a16="http://schemas.microsoft.com/office/drawing/2014/main" id="{E97E4828-CAC5-420A-B4D0-BE2C8C1EA5D0}"/>
              </a:ext>
            </a:extLst>
          </p:cNvPr>
          <p:cNvPicPr>
            <a:picLocks noChangeAspect="1"/>
          </p:cNvPicPr>
          <p:nvPr/>
        </p:nvPicPr>
        <p:blipFill>
          <a:blip r:embed="rId10"/>
          <a:stretch>
            <a:fillRect/>
          </a:stretch>
        </p:blipFill>
        <p:spPr>
          <a:xfrm>
            <a:off x="3294281" y="1804157"/>
            <a:ext cx="3402000" cy="3052048"/>
          </a:xfrm>
          <a:prstGeom prst="rect">
            <a:avLst/>
          </a:prstGeom>
        </p:spPr>
      </p:pic>
      <p:pic>
        <p:nvPicPr>
          <p:cNvPr id="34" name="Picture 33">
            <a:extLst>
              <a:ext uri="{FF2B5EF4-FFF2-40B4-BE49-F238E27FC236}">
                <a16:creationId xmlns:a16="http://schemas.microsoft.com/office/drawing/2014/main" id="{D2432FB5-B828-40D7-96B8-9C6422D409C9}"/>
              </a:ext>
            </a:extLst>
          </p:cNvPr>
          <p:cNvPicPr>
            <a:picLocks noChangeAspect="1"/>
          </p:cNvPicPr>
          <p:nvPr/>
        </p:nvPicPr>
        <p:blipFill>
          <a:blip r:embed="rId11"/>
          <a:stretch>
            <a:fillRect/>
          </a:stretch>
        </p:blipFill>
        <p:spPr>
          <a:xfrm>
            <a:off x="3294281" y="1804157"/>
            <a:ext cx="3402000" cy="3052048"/>
          </a:xfrm>
          <a:prstGeom prst="rect">
            <a:avLst/>
          </a:prstGeom>
        </p:spPr>
      </p:pic>
      <p:pic>
        <p:nvPicPr>
          <p:cNvPr id="35" name="Picture 34">
            <a:extLst>
              <a:ext uri="{FF2B5EF4-FFF2-40B4-BE49-F238E27FC236}">
                <a16:creationId xmlns:a16="http://schemas.microsoft.com/office/drawing/2014/main" id="{E4E1ACE3-0FE1-41E0-8816-EEAFD9F65D53}"/>
              </a:ext>
            </a:extLst>
          </p:cNvPr>
          <p:cNvPicPr>
            <a:picLocks noChangeAspect="1"/>
          </p:cNvPicPr>
          <p:nvPr/>
        </p:nvPicPr>
        <p:blipFill>
          <a:blip r:embed="rId12"/>
          <a:stretch>
            <a:fillRect/>
          </a:stretch>
        </p:blipFill>
        <p:spPr>
          <a:xfrm>
            <a:off x="3294281" y="1804157"/>
            <a:ext cx="3402000" cy="3052048"/>
          </a:xfrm>
          <a:prstGeom prst="rect">
            <a:avLst/>
          </a:prstGeom>
        </p:spPr>
      </p:pic>
      <p:pic>
        <p:nvPicPr>
          <p:cNvPr id="37" name="Picture 36">
            <a:extLst>
              <a:ext uri="{FF2B5EF4-FFF2-40B4-BE49-F238E27FC236}">
                <a16:creationId xmlns:a16="http://schemas.microsoft.com/office/drawing/2014/main" id="{9DBEEA08-61EE-4C2D-A110-53722DF4F95B}"/>
              </a:ext>
            </a:extLst>
          </p:cNvPr>
          <p:cNvPicPr>
            <a:picLocks noChangeAspect="1"/>
          </p:cNvPicPr>
          <p:nvPr/>
        </p:nvPicPr>
        <p:blipFill>
          <a:blip r:embed="rId13"/>
          <a:stretch>
            <a:fillRect/>
          </a:stretch>
        </p:blipFill>
        <p:spPr>
          <a:xfrm>
            <a:off x="3294281" y="1804157"/>
            <a:ext cx="3402000" cy="3052048"/>
          </a:xfrm>
          <a:prstGeom prst="rect">
            <a:avLst/>
          </a:prstGeom>
        </p:spPr>
      </p:pic>
      <p:pic>
        <p:nvPicPr>
          <p:cNvPr id="38" name="Picture 37">
            <a:extLst>
              <a:ext uri="{FF2B5EF4-FFF2-40B4-BE49-F238E27FC236}">
                <a16:creationId xmlns:a16="http://schemas.microsoft.com/office/drawing/2014/main" id="{151B4104-F241-4B42-827B-92AF82B14DE4}"/>
              </a:ext>
            </a:extLst>
          </p:cNvPr>
          <p:cNvPicPr>
            <a:picLocks noChangeAspect="1"/>
          </p:cNvPicPr>
          <p:nvPr/>
        </p:nvPicPr>
        <p:blipFill>
          <a:blip r:embed="rId14"/>
          <a:stretch>
            <a:fillRect/>
          </a:stretch>
        </p:blipFill>
        <p:spPr>
          <a:xfrm>
            <a:off x="3294281" y="1804157"/>
            <a:ext cx="3402000" cy="3052048"/>
          </a:xfrm>
          <a:prstGeom prst="rect">
            <a:avLst/>
          </a:prstGeom>
        </p:spPr>
      </p:pic>
      <p:pic>
        <p:nvPicPr>
          <p:cNvPr id="39" name="Picture 38">
            <a:extLst>
              <a:ext uri="{FF2B5EF4-FFF2-40B4-BE49-F238E27FC236}">
                <a16:creationId xmlns:a16="http://schemas.microsoft.com/office/drawing/2014/main" id="{195ECF8E-C25E-4885-A1E3-8DB6234F1904}"/>
              </a:ext>
            </a:extLst>
          </p:cNvPr>
          <p:cNvPicPr>
            <a:picLocks noChangeAspect="1"/>
          </p:cNvPicPr>
          <p:nvPr/>
        </p:nvPicPr>
        <p:blipFill>
          <a:blip r:embed="rId15"/>
          <a:stretch>
            <a:fillRect/>
          </a:stretch>
        </p:blipFill>
        <p:spPr>
          <a:xfrm>
            <a:off x="3294281" y="1804157"/>
            <a:ext cx="3402000" cy="3052048"/>
          </a:xfrm>
          <a:prstGeom prst="rect">
            <a:avLst/>
          </a:prstGeom>
        </p:spPr>
      </p:pic>
      <p:pic>
        <p:nvPicPr>
          <p:cNvPr id="40" name="Picture 39">
            <a:extLst>
              <a:ext uri="{FF2B5EF4-FFF2-40B4-BE49-F238E27FC236}">
                <a16:creationId xmlns:a16="http://schemas.microsoft.com/office/drawing/2014/main" id="{44554187-5D4F-4211-B63A-3641427C5A55}"/>
              </a:ext>
            </a:extLst>
          </p:cNvPr>
          <p:cNvPicPr>
            <a:picLocks noChangeAspect="1"/>
          </p:cNvPicPr>
          <p:nvPr/>
        </p:nvPicPr>
        <p:blipFill>
          <a:blip r:embed="rId16"/>
          <a:stretch>
            <a:fillRect/>
          </a:stretch>
        </p:blipFill>
        <p:spPr>
          <a:xfrm>
            <a:off x="3294281" y="1804157"/>
            <a:ext cx="3402000" cy="3052048"/>
          </a:xfrm>
          <a:prstGeom prst="rect">
            <a:avLst/>
          </a:prstGeom>
        </p:spPr>
      </p:pic>
      <p:pic>
        <p:nvPicPr>
          <p:cNvPr id="41" name="Picture 40">
            <a:extLst>
              <a:ext uri="{FF2B5EF4-FFF2-40B4-BE49-F238E27FC236}">
                <a16:creationId xmlns:a16="http://schemas.microsoft.com/office/drawing/2014/main" id="{42094DA4-797E-4EEE-9AEE-C3D0B38D921D}"/>
              </a:ext>
            </a:extLst>
          </p:cNvPr>
          <p:cNvPicPr>
            <a:picLocks noChangeAspect="1"/>
          </p:cNvPicPr>
          <p:nvPr/>
        </p:nvPicPr>
        <p:blipFill>
          <a:blip r:embed="rId17"/>
          <a:stretch>
            <a:fillRect/>
          </a:stretch>
        </p:blipFill>
        <p:spPr>
          <a:xfrm>
            <a:off x="3294281" y="1804157"/>
            <a:ext cx="3402000" cy="3052048"/>
          </a:xfrm>
          <a:prstGeom prst="rect">
            <a:avLst/>
          </a:prstGeom>
        </p:spPr>
      </p:pic>
      <p:pic>
        <p:nvPicPr>
          <p:cNvPr id="42" name="Picture 41">
            <a:extLst>
              <a:ext uri="{FF2B5EF4-FFF2-40B4-BE49-F238E27FC236}">
                <a16:creationId xmlns:a16="http://schemas.microsoft.com/office/drawing/2014/main" id="{98A0DCC8-84C3-469C-B0AF-DA538F15247D}"/>
              </a:ext>
            </a:extLst>
          </p:cNvPr>
          <p:cNvPicPr>
            <a:picLocks noChangeAspect="1"/>
          </p:cNvPicPr>
          <p:nvPr/>
        </p:nvPicPr>
        <p:blipFill>
          <a:blip r:embed="rId18"/>
          <a:stretch>
            <a:fillRect/>
          </a:stretch>
        </p:blipFill>
        <p:spPr>
          <a:xfrm>
            <a:off x="3317519" y="1825005"/>
            <a:ext cx="3378762" cy="3031200"/>
          </a:xfrm>
          <a:prstGeom prst="rect">
            <a:avLst/>
          </a:prstGeom>
        </p:spPr>
      </p:pic>
      <p:pic>
        <p:nvPicPr>
          <p:cNvPr id="43" name="Picture 42">
            <a:extLst>
              <a:ext uri="{FF2B5EF4-FFF2-40B4-BE49-F238E27FC236}">
                <a16:creationId xmlns:a16="http://schemas.microsoft.com/office/drawing/2014/main" id="{7632E5D8-19B8-4E66-BB52-15C5B8E30A76}"/>
              </a:ext>
            </a:extLst>
          </p:cNvPr>
          <p:cNvPicPr>
            <a:picLocks noChangeAspect="1"/>
          </p:cNvPicPr>
          <p:nvPr/>
        </p:nvPicPr>
        <p:blipFill>
          <a:blip r:embed="rId19"/>
          <a:stretch>
            <a:fillRect/>
          </a:stretch>
        </p:blipFill>
        <p:spPr>
          <a:xfrm>
            <a:off x="3294281" y="1804157"/>
            <a:ext cx="3402000" cy="3052048"/>
          </a:xfrm>
          <a:prstGeom prst="rect">
            <a:avLst/>
          </a:prstGeom>
        </p:spPr>
      </p:pic>
    </p:spTree>
    <p:custDataLst>
      <p:tags r:id="rId1"/>
    </p:custDataLst>
    <p:extLst>
      <p:ext uri="{BB962C8B-B14F-4D97-AF65-F5344CB8AC3E}">
        <p14:creationId xmlns:p14="http://schemas.microsoft.com/office/powerpoint/2010/main" val="99045896"/>
      </p:ext>
    </p:extLst>
  </p:cSld>
  <p:clrMapOvr>
    <a:masterClrMapping/>
  </p:clrMapOvr>
  <mc:AlternateContent xmlns:mc="http://schemas.openxmlformats.org/markup-compatibility/2006">
    <mc:Choice xmlns:p14="http://schemas.microsoft.com/office/powerpoint/2010/main" Requires="p14">
      <p:transition spd="slow" p14:dur="2000" advTm="47375"/>
    </mc:Choice>
    <mc:Fallback>
      <p:transition spd="slow" advTm="47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anim calcmode="lin" valueType="num">
                                      <p:cBhvr>
                                        <p:cTn id="20" dur="2000" fill="hold"/>
                                        <p:tgtEl>
                                          <p:spTgt spid="6"/>
                                        </p:tgtEl>
                                        <p:attrNameLst>
                                          <p:attrName>ppt_w</p:attrName>
                                        </p:attrNameLst>
                                      </p:cBhvr>
                                      <p:tavLst>
                                        <p:tav tm="0" fmla="#ppt_w*sin(2.5*pi*$)">
                                          <p:val>
                                            <p:fltVal val="0"/>
                                          </p:val>
                                        </p:tav>
                                        <p:tav tm="100000">
                                          <p:val>
                                            <p:fltVal val="1"/>
                                          </p:val>
                                        </p:tav>
                                      </p:tavLst>
                                    </p:anim>
                                    <p:anim calcmode="lin" valueType="num">
                                      <p:cBhvr>
                                        <p:cTn id="21"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randombar(horizontal)">
                                      <p:cBhvr>
                                        <p:cTn id="1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7.1|3.7|2.4|4.6|3.6|5.9|6.1|3.4|5.5"/>
</p:tagLst>
</file>

<file path=ppt/tags/tag10.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11.xml><?xml version="1.0" encoding="utf-8"?>
<p:tagLst xmlns:a="http://schemas.openxmlformats.org/drawingml/2006/main" xmlns:r="http://schemas.openxmlformats.org/officeDocument/2006/relationships" xmlns:p="http://schemas.openxmlformats.org/presentationml/2006/main">
  <p:tag name="TIMING" val="|0.7|2.9|2.4|1.9|2.5|2.9|2.6"/>
</p:tagLst>
</file>

<file path=ppt/tags/tag12.xml><?xml version="1.0" encoding="utf-8"?>
<p:tagLst xmlns:a="http://schemas.openxmlformats.org/drawingml/2006/main" xmlns:r="http://schemas.openxmlformats.org/officeDocument/2006/relationships" xmlns:p="http://schemas.openxmlformats.org/presentationml/2006/main">
  <p:tag name="TIMING" val="|1|4.3|2.4|2.4|2.4|2.4|1.1|2.5|1.4|2.7|1.4|2.9|1.6|2.5|2.1|2.6|1.8|1.4|2.4|0.7|2.5|1.2"/>
</p:tagLst>
</file>

<file path=ppt/tags/tag2.xml><?xml version="1.0" encoding="utf-8"?>
<p:tagLst xmlns:a="http://schemas.openxmlformats.org/drawingml/2006/main" xmlns:r="http://schemas.openxmlformats.org/officeDocument/2006/relationships" xmlns:p="http://schemas.openxmlformats.org/presentationml/2006/main">
  <p:tag name="TIMING" val="|0.8|8.9|6.5|6.6"/>
</p:tagLst>
</file>

<file path=ppt/tags/tag3.xml><?xml version="1.0" encoding="utf-8"?>
<p:tagLst xmlns:a="http://schemas.openxmlformats.org/drawingml/2006/main" xmlns:r="http://schemas.openxmlformats.org/officeDocument/2006/relationships" xmlns:p="http://schemas.openxmlformats.org/presentationml/2006/main">
  <p:tag name="TIMING" val="|0.6|4.9|12.4|5.5|4.3|5|6.2"/>
</p:tagLst>
</file>

<file path=ppt/tags/tag4.xml><?xml version="1.0" encoding="utf-8"?>
<p:tagLst xmlns:a="http://schemas.openxmlformats.org/drawingml/2006/main" xmlns:r="http://schemas.openxmlformats.org/officeDocument/2006/relationships" xmlns:p="http://schemas.openxmlformats.org/presentationml/2006/main">
  <p:tag name="TIMING" val="|0.6|9.3|7.2"/>
</p:tagLst>
</file>

<file path=ppt/tags/tag5.xml><?xml version="1.0" encoding="utf-8"?>
<p:tagLst xmlns:a="http://schemas.openxmlformats.org/drawingml/2006/main" xmlns:r="http://schemas.openxmlformats.org/officeDocument/2006/relationships" xmlns:p="http://schemas.openxmlformats.org/presentationml/2006/main">
  <p:tag name="TIMING" val="|0.6|14.9|9.4"/>
</p:tagLst>
</file>

<file path=ppt/tags/tag6.xml><?xml version="1.0" encoding="utf-8"?>
<p:tagLst xmlns:a="http://schemas.openxmlformats.org/drawingml/2006/main" xmlns:r="http://schemas.openxmlformats.org/officeDocument/2006/relationships" xmlns:p="http://schemas.openxmlformats.org/presentationml/2006/main">
  <p:tag name="TIMING" val="|0.8|1.6|4.2|3.9|2.5|2.4|2.5|2.5|2.6|2.8|2.5"/>
</p:tagLst>
</file>

<file path=ppt/tags/tag7.xml><?xml version="1.0" encoding="utf-8"?>
<p:tagLst xmlns:a="http://schemas.openxmlformats.org/drawingml/2006/main" xmlns:r="http://schemas.openxmlformats.org/officeDocument/2006/relationships" xmlns:p="http://schemas.openxmlformats.org/presentationml/2006/main">
  <p:tag name="TIMING" val="|1.5|2.6|2.7|1.4|2.6|1|2.6|3|1.3|5.2|2.7|2.6|2.9"/>
</p:tagLst>
</file>

<file path=ppt/tags/tag8.xml><?xml version="1.0" encoding="utf-8"?>
<p:tagLst xmlns:a="http://schemas.openxmlformats.org/drawingml/2006/main" xmlns:r="http://schemas.openxmlformats.org/officeDocument/2006/relationships" xmlns:p="http://schemas.openxmlformats.org/presentationml/2006/main">
  <p:tag name="TIMING" val="|1.5|0.1|3.3|2.9|2.3|2.6|1.5|1.3|2.4|2.4|1.7|1.7|1.7|1.6|1.9|2|2.2|3.3|2.2|2|2"/>
</p:tagLst>
</file>

<file path=ppt/tags/tag9.xml><?xml version="1.0" encoding="utf-8"?>
<p:tagLst xmlns:a="http://schemas.openxmlformats.org/drawingml/2006/main" xmlns:r="http://schemas.openxmlformats.org/officeDocument/2006/relationships" xmlns:p="http://schemas.openxmlformats.org/presentationml/2006/main">
  <p:tag name="TIMING" val="|4.3|2.6|2.1|2.9|2.4|2.8|1.6|2.2"/>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4576</TotalTime>
  <Words>2011</Words>
  <Application>Microsoft Office PowerPoint</Application>
  <PresentationFormat>Widescreen</PresentationFormat>
  <Paragraphs>180</Paragraphs>
  <Slides>14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Calibri</vt:lpstr>
      <vt:lpstr>Calibri Light</vt:lpstr>
      <vt:lpstr>Tw Cen MT</vt:lpstr>
      <vt:lpstr>ヒラギノ角ゴ Pro W3</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172</cp:revision>
  <dcterms:created xsi:type="dcterms:W3CDTF">2019-03-19T03:20:10Z</dcterms:created>
  <dcterms:modified xsi:type="dcterms:W3CDTF">2019-04-13T05:10:57Z</dcterms:modified>
</cp:coreProperties>
</file>